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62" r:id="rId2"/>
    <p:sldId id="256" r:id="rId3"/>
    <p:sldId id="266" r:id="rId4"/>
    <p:sldId id="269" r:id="rId5"/>
    <p:sldId id="257" r:id="rId6"/>
    <p:sldId id="268" r:id="rId7"/>
    <p:sldId id="267" r:id="rId8"/>
    <p:sldId id="264" r:id="rId9"/>
    <p:sldId id="261" r:id="rId10"/>
    <p:sldId id="259" r:id="rId11"/>
    <p:sldId id="258" r:id="rId12"/>
    <p:sldId id="263" r:id="rId13"/>
    <p:sldId id="265"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71" autoAdjust="0"/>
  </p:normalViewPr>
  <p:slideViewPr>
    <p:cSldViewPr>
      <p:cViewPr varScale="1">
        <p:scale>
          <a:sx n="67" d="100"/>
          <a:sy n="67" d="100"/>
        </p:scale>
        <p:origin x="-12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F162F-E975-43F6-8CB3-117C8B629CB2}" type="datetimeFigureOut">
              <a:rPr lang="es-ES_tradnl" smtClean="0"/>
              <a:pPr/>
              <a:t>06/12/2013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B046A-5625-46D1-A43D-DD6F68521947}" type="slidenum">
              <a:rPr lang="en-US" smtClean="0"/>
              <a:pPr/>
              <a:t>‹#›</a:t>
            </a:fld>
            <a:endParaRPr lang="en-US"/>
          </a:p>
        </p:txBody>
      </p:sp>
    </p:spTree>
    <p:extLst>
      <p:ext uri="{BB962C8B-B14F-4D97-AF65-F5344CB8AC3E}">
        <p14:creationId xmlns:p14="http://schemas.microsoft.com/office/powerpoint/2010/main" xmlns="" val="364460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046A-5625-46D1-A43D-DD6F68521947}" type="slidenum">
              <a:rPr lang="en-US" smtClean="0"/>
              <a:pPr/>
              <a:t>9</a:t>
            </a:fld>
            <a:endParaRPr lang="en-US" dirty="0"/>
          </a:p>
        </p:txBody>
      </p:sp>
    </p:spTree>
    <p:extLst>
      <p:ext uri="{BB962C8B-B14F-4D97-AF65-F5344CB8AC3E}">
        <p14:creationId xmlns:p14="http://schemas.microsoft.com/office/powerpoint/2010/main" xmlns="" val="280635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84B046A-5625-46D1-A43D-DD6F68521947}" type="slidenum">
              <a:rPr lang="en-US" smtClean="0"/>
              <a:pPr/>
              <a:t>14</a:t>
            </a:fld>
            <a:endParaRPr lang="en-US"/>
          </a:p>
        </p:txBody>
      </p:sp>
    </p:spTree>
    <p:extLst>
      <p:ext uri="{BB962C8B-B14F-4D97-AF65-F5344CB8AC3E}">
        <p14:creationId xmlns:p14="http://schemas.microsoft.com/office/powerpoint/2010/main" xmlns="" val="216853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2971B2-F462-4993-AA56-31843F000533}"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971B2-F462-4993-AA56-31843F000533}"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971B2-F462-4993-AA56-31843F000533}"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971B2-F462-4993-AA56-31843F000533}"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2971B2-F462-4993-AA56-31843F000533}"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2971B2-F462-4993-AA56-31843F000533}"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2971B2-F462-4993-AA56-31843F000533}" type="datetimeFigureOut">
              <a:rPr lang="en-US" smtClean="0"/>
              <a:pPr/>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2971B2-F462-4993-AA56-31843F000533}" type="datetimeFigureOut">
              <a:rPr lang="en-US" smtClean="0"/>
              <a:pPr/>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971B2-F462-4993-AA56-31843F000533}" type="datetimeFigureOut">
              <a:rPr lang="en-US" smtClean="0"/>
              <a:pPr/>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971B2-F462-4993-AA56-31843F000533}"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E1BD-7F68-419F-BF3A-72C40BFCF6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971B2-F462-4993-AA56-31843F000533}"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E1BD-7F68-419F-BF3A-72C40BFCF671}" type="slidenum">
              <a:rPr lang="en-US" smtClean="0"/>
              <a:pPr/>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82971B2-F462-4993-AA56-31843F000533}" type="datetimeFigureOut">
              <a:rPr lang="en-US" smtClean="0"/>
              <a:pPr/>
              <a:t>12/6/2013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801E1BD-7F68-419F-BF3A-72C40BFCF6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68379">
            <a:off x="256558" y="645779"/>
            <a:ext cx="7125113" cy="924475"/>
          </a:xfrm>
        </p:spPr>
        <p:txBody>
          <a:bodyPr/>
          <a:lstStyle/>
          <a:p>
            <a:pPr algn="ctr"/>
            <a:r>
              <a:rPr lang="en-US" dirty="0" smtClean="0">
                <a:solidFill>
                  <a:schemeClr val="tx1"/>
                </a:solidFill>
              </a:rPr>
              <a:t>“Hombres </a:t>
            </a:r>
            <a:r>
              <a:rPr lang="en-US" dirty="0" err="1" smtClean="0">
                <a:solidFill>
                  <a:schemeClr val="tx1"/>
                </a:solidFill>
              </a:rPr>
              <a:t>necios</a:t>
            </a:r>
            <a:r>
              <a:rPr lang="en-US" dirty="0" smtClean="0">
                <a:solidFill>
                  <a:schemeClr val="tx1"/>
                </a:solidFill>
              </a:rPr>
              <a:t> </a:t>
            </a:r>
            <a:r>
              <a:rPr lang="en-US" dirty="0" err="1" smtClean="0">
                <a:solidFill>
                  <a:schemeClr val="tx1"/>
                </a:solidFill>
              </a:rPr>
              <a:t>que</a:t>
            </a:r>
            <a:r>
              <a:rPr lang="en-US" dirty="0" smtClean="0">
                <a:solidFill>
                  <a:schemeClr val="tx1"/>
                </a:solidFill>
              </a:rPr>
              <a:t> </a:t>
            </a:r>
            <a:r>
              <a:rPr lang="en-US" dirty="0" err="1" smtClean="0">
                <a:solidFill>
                  <a:schemeClr val="tx1"/>
                </a:solidFill>
              </a:rPr>
              <a:t>acusáis</a:t>
            </a:r>
            <a:r>
              <a:rPr lang="en-US" dirty="0" smtClean="0">
                <a:solidFill>
                  <a:schemeClr val="tx1"/>
                </a:solidFill>
              </a:rPr>
              <a:t>”</a:t>
            </a:r>
            <a:endParaRPr lang="en-US" dirty="0">
              <a:solidFill>
                <a:schemeClr val="tx1"/>
              </a:solidFill>
            </a:endParaRPr>
          </a:p>
        </p:txBody>
      </p:sp>
      <p:sp>
        <p:nvSpPr>
          <p:cNvPr id="5" name="TextBox 4"/>
          <p:cNvSpPr txBox="1"/>
          <p:nvPr/>
        </p:nvSpPr>
        <p:spPr>
          <a:xfrm rot="20898766">
            <a:off x="647026" y="2976378"/>
            <a:ext cx="4191000" cy="461665"/>
          </a:xfrm>
          <a:prstGeom prst="rect">
            <a:avLst/>
          </a:prstGeom>
          <a:noFill/>
        </p:spPr>
        <p:txBody>
          <a:bodyPr wrap="square" rtlCol="0">
            <a:spAutoFit/>
          </a:bodyPr>
          <a:lstStyle/>
          <a:p>
            <a:r>
              <a:rPr lang="en-US" sz="2400" dirty="0" err="1" smtClean="0">
                <a:solidFill>
                  <a:schemeClr val="bg1"/>
                </a:solidFill>
              </a:rPr>
              <a:t>Sor</a:t>
            </a:r>
            <a:r>
              <a:rPr lang="en-US" sz="2400" dirty="0" smtClean="0">
                <a:solidFill>
                  <a:schemeClr val="bg1"/>
                </a:solidFill>
              </a:rPr>
              <a:t> Juana Inés de la Cruz</a:t>
            </a:r>
            <a:endParaRPr lang="en-US" sz="2400" dirty="0">
              <a:solidFill>
                <a:schemeClr val="bg1"/>
              </a:solidFill>
            </a:endParaRPr>
          </a:p>
        </p:txBody>
      </p:sp>
      <p:sp>
        <p:nvSpPr>
          <p:cNvPr id="6" name="TextBox 5"/>
          <p:cNvSpPr txBox="1"/>
          <p:nvPr/>
        </p:nvSpPr>
        <p:spPr>
          <a:xfrm>
            <a:off x="677829" y="5486400"/>
            <a:ext cx="3810000" cy="1200329"/>
          </a:xfrm>
          <a:prstGeom prst="rect">
            <a:avLst/>
          </a:prstGeom>
          <a:noFill/>
        </p:spPr>
        <p:txBody>
          <a:bodyPr wrap="square" rtlCol="0">
            <a:spAutoFit/>
          </a:bodyPr>
          <a:lstStyle/>
          <a:p>
            <a:r>
              <a:rPr lang="en-US" sz="2400" dirty="0" err="1" smtClean="0">
                <a:solidFill>
                  <a:schemeClr val="tx2">
                    <a:lumMod val="60000"/>
                    <a:lumOff val="40000"/>
                  </a:schemeClr>
                </a:solidFill>
              </a:rPr>
              <a:t>Solanch</a:t>
            </a:r>
            <a:r>
              <a:rPr lang="en-US" sz="2400" dirty="0" smtClean="0">
                <a:solidFill>
                  <a:schemeClr val="tx2">
                    <a:lumMod val="60000"/>
                    <a:lumOff val="40000"/>
                  </a:schemeClr>
                </a:solidFill>
              </a:rPr>
              <a:t> </a:t>
            </a:r>
            <a:r>
              <a:rPr lang="en-US" sz="2400" dirty="0" err="1" smtClean="0">
                <a:solidFill>
                  <a:schemeClr val="tx2">
                    <a:lumMod val="60000"/>
                    <a:lumOff val="40000"/>
                  </a:schemeClr>
                </a:solidFill>
              </a:rPr>
              <a:t>Ramírez</a:t>
            </a:r>
            <a:endParaRPr lang="en-US" sz="2400" dirty="0" smtClean="0">
              <a:solidFill>
                <a:schemeClr val="tx2">
                  <a:lumMod val="60000"/>
                  <a:lumOff val="40000"/>
                </a:schemeClr>
              </a:solidFill>
            </a:endParaRPr>
          </a:p>
          <a:p>
            <a:r>
              <a:rPr lang="en-US" sz="2400" dirty="0" err="1" smtClean="0">
                <a:solidFill>
                  <a:schemeClr val="tx2">
                    <a:lumMod val="60000"/>
                    <a:lumOff val="40000"/>
                  </a:schemeClr>
                </a:solidFill>
              </a:rPr>
              <a:t>Español</a:t>
            </a:r>
            <a:r>
              <a:rPr lang="en-US" sz="2400" dirty="0" smtClean="0">
                <a:solidFill>
                  <a:schemeClr val="tx2">
                    <a:lumMod val="60000"/>
                    <a:lumOff val="40000"/>
                  </a:schemeClr>
                </a:solidFill>
              </a:rPr>
              <a:t> </a:t>
            </a:r>
            <a:r>
              <a:rPr lang="en-US" sz="2400" dirty="0" err="1" smtClean="0">
                <a:solidFill>
                  <a:schemeClr val="tx2">
                    <a:lumMod val="60000"/>
                    <a:lumOff val="40000"/>
                  </a:schemeClr>
                </a:solidFill>
              </a:rPr>
              <a:t>Literatura</a:t>
            </a:r>
            <a:r>
              <a:rPr lang="en-US" sz="2400" dirty="0" smtClean="0">
                <a:solidFill>
                  <a:schemeClr val="tx2">
                    <a:lumMod val="60000"/>
                    <a:lumOff val="40000"/>
                  </a:schemeClr>
                </a:solidFill>
              </a:rPr>
              <a:t> A.P</a:t>
            </a:r>
          </a:p>
          <a:p>
            <a:r>
              <a:rPr lang="en-US" sz="2400" dirty="0" smtClean="0">
                <a:solidFill>
                  <a:schemeClr val="tx2">
                    <a:lumMod val="60000"/>
                    <a:lumOff val="40000"/>
                  </a:schemeClr>
                </a:solidFill>
              </a:rPr>
              <a:t>Sra. González</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953000" y="1465805"/>
            <a:ext cx="4094818" cy="5248220"/>
          </a:xfrm>
        </p:spPr>
      </p:pic>
    </p:spTree>
    <p:extLst>
      <p:ext uri="{BB962C8B-B14F-4D97-AF65-F5344CB8AC3E}">
        <p14:creationId xmlns:p14="http://schemas.microsoft.com/office/powerpoint/2010/main" xmlns="" val="267222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bg1"/>
                </a:solidFill>
              </a:rPr>
              <a:t>Tema</a:t>
            </a:r>
            <a:endParaRPr lang="en-US" sz="4800" dirty="0">
              <a:solidFill>
                <a:schemeClr val="bg1"/>
              </a:solidFill>
            </a:endParaRPr>
          </a:p>
        </p:txBody>
      </p:sp>
      <p:sp>
        <p:nvSpPr>
          <p:cNvPr id="4" name="TextBox 3"/>
          <p:cNvSpPr txBox="1"/>
          <p:nvPr/>
        </p:nvSpPr>
        <p:spPr>
          <a:xfrm>
            <a:off x="685800" y="2285999"/>
            <a:ext cx="8077200" cy="646331"/>
          </a:xfrm>
          <a:prstGeom prst="rect">
            <a:avLst/>
          </a:prstGeom>
          <a:noFill/>
        </p:spPr>
        <p:txBody>
          <a:bodyPr wrap="square" rtlCol="0">
            <a:spAutoFit/>
          </a:bodyPr>
          <a:lstStyle/>
          <a:p>
            <a:pPr marL="285750" indent="-285750">
              <a:buFont typeface="Arial" pitchFamily="34" charset="0"/>
              <a:buChar char="•"/>
            </a:pPr>
            <a:r>
              <a:rPr lang="es-ES_tradnl" dirty="0" smtClean="0"/>
              <a:t>Defiende a la mujer del siglo XVII y critica el machismo.</a:t>
            </a:r>
          </a:p>
          <a:p>
            <a:pPr marL="285750" indent="-285750">
              <a:buFont typeface="Arial" pitchFamily="34" charset="0"/>
              <a:buChar char="•"/>
            </a:pPr>
            <a:r>
              <a:rPr lang="es-ES_tradnl" dirty="0" smtClean="0"/>
              <a:t>Diferencias entre los roles sociales de los hombres y las mujeres.</a:t>
            </a:r>
          </a:p>
        </p:txBody>
      </p:sp>
      <p:sp>
        <p:nvSpPr>
          <p:cNvPr id="5" name="TextBox 4"/>
          <p:cNvSpPr txBox="1"/>
          <p:nvPr/>
        </p:nvSpPr>
        <p:spPr>
          <a:xfrm>
            <a:off x="2895600" y="3657600"/>
            <a:ext cx="3657600" cy="1477328"/>
          </a:xfrm>
          <a:prstGeom prst="rect">
            <a:avLst/>
          </a:prstGeom>
          <a:noFill/>
        </p:spPr>
        <p:txBody>
          <a:bodyPr wrap="square" rtlCol="0">
            <a:spAutoFit/>
          </a:bodyPr>
          <a:lstStyle/>
          <a:p>
            <a:pPr algn="ctr"/>
            <a:r>
              <a:rPr lang="es-ES_tradnl" dirty="0" smtClean="0">
                <a:solidFill>
                  <a:schemeClr val="bg1"/>
                </a:solidFill>
              </a:rPr>
              <a:t>EL FEMINISMO</a:t>
            </a:r>
          </a:p>
          <a:p>
            <a:pPr algn="ctr"/>
            <a:r>
              <a:rPr lang="es-ES_tradnl" dirty="0" smtClean="0">
                <a:solidFill>
                  <a:schemeClr val="bg1"/>
                </a:solidFill>
              </a:rPr>
              <a:t>EL MACHISMO</a:t>
            </a:r>
          </a:p>
          <a:p>
            <a:pPr algn="ctr"/>
            <a:r>
              <a:rPr lang="es-ES_tradnl" dirty="0" smtClean="0">
                <a:solidFill>
                  <a:schemeClr val="bg1"/>
                </a:solidFill>
              </a:rPr>
              <a:t>CRÍTICA  A  LA  SOCIEDAD</a:t>
            </a:r>
          </a:p>
          <a:p>
            <a:pPr algn="ctr"/>
            <a:r>
              <a:rPr lang="es-ES_tradnl" dirty="0" smtClean="0">
                <a:solidFill>
                  <a:schemeClr val="bg1"/>
                </a:solidFill>
              </a:rPr>
              <a:t>DESIGUALDAD</a:t>
            </a:r>
          </a:p>
          <a:p>
            <a:pPr algn="ctr"/>
            <a:r>
              <a:rPr lang="es-ES_tradnl" dirty="0" smtClean="0">
                <a:solidFill>
                  <a:schemeClr val="bg1"/>
                </a:solidFill>
              </a:rPr>
              <a:t>INJUSTICIA</a:t>
            </a:r>
            <a:endParaRPr lang="es-ES_tradnl" dirty="0">
              <a:solidFill>
                <a:schemeClr val="bg1"/>
              </a:solidFill>
            </a:endParaRPr>
          </a:p>
        </p:txBody>
      </p:sp>
    </p:spTree>
    <p:extLst>
      <p:ext uri="{BB962C8B-B14F-4D97-AF65-F5344CB8AC3E}">
        <p14:creationId xmlns:p14="http://schemas.microsoft.com/office/powerpoint/2010/main" xmlns="" val="817161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343" y="609600"/>
            <a:ext cx="7125113" cy="924475"/>
          </a:xfrm>
        </p:spPr>
        <p:txBody>
          <a:bodyPr/>
          <a:lstStyle/>
          <a:p>
            <a:pPr algn="ctr"/>
            <a:r>
              <a:rPr lang="en-US" sz="4400" dirty="0" smtClean="0">
                <a:solidFill>
                  <a:schemeClr val="tx1"/>
                </a:solidFill>
              </a:rPr>
              <a:t>Tono</a:t>
            </a:r>
            <a:endParaRPr lang="en-US" sz="4400" dirty="0">
              <a:solidFill>
                <a:schemeClr val="tx1"/>
              </a:solidFill>
            </a:endParaRPr>
          </a:p>
        </p:txBody>
      </p:sp>
      <p:sp>
        <p:nvSpPr>
          <p:cNvPr id="4" name="TextBox 3"/>
          <p:cNvSpPr txBox="1"/>
          <p:nvPr/>
        </p:nvSpPr>
        <p:spPr>
          <a:xfrm>
            <a:off x="3276600" y="2349690"/>
            <a:ext cx="2514600" cy="830997"/>
          </a:xfrm>
          <a:prstGeom prst="rect">
            <a:avLst/>
          </a:prstGeom>
          <a:noFill/>
        </p:spPr>
        <p:txBody>
          <a:bodyPr wrap="square" rtlCol="0">
            <a:spAutoFit/>
          </a:bodyPr>
          <a:lstStyle/>
          <a:p>
            <a:pPr algn="ctr"/>
            <a:r>
              <a:rPr lang="es-ES_tradnl" sz="2400" dirty="0" smtClean="0">
                <a:solidFill>
                  <a:schemeClr val="bg1"/>
                </a:solidFill>
              </a:rPr>
              <a:t>SATÍRICO </a:t>
            </a:r>
          </a:p>
          <a:p>
            <a:pPr algn="ctr"/>
            <a:r>
              <a:rPr lang="es-ES_tradnl" sz="2400" dirty="0" smtClean="0">
                <a:solidFill>
                  <a:schemeClr val="bg1"/>
                </a:solidFill>
              </a:rPr>
              <a:t>ACUSATORIO</a:t>
            </a:r>
            <a:endParaRPr lang="es-ES_tradnl" sz="2400" dirty="0">
              <a:solidFill>
                <a:schemeClr val="bg1"/>
              </a:solidFill>
            </a:endParaRPr>
          </a:p>
        </p:txBody>
      </p:sp>
    </p:spTree>
    <p:extLst>
      <p:ext uri="{BB962C8B-B14F-4D97-AF65-F5344CB8AC3E}">
        <p14:creationId xmlns:p14="http://schemas.microsoft.com/office/powerpoint/2010/main" xmlns="" val="839735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761999"/>
          </a:xfrm>
        </p:spPr>
        <p:txBody>
          <a:bodyPr/>
          <a:lstStyle/>
          <a:p>
            <a:pPr algn="ctr"/>
            <a:r>
              <a:rPr lang="en-US" dirty="0" smtClean="0">
                <a:solidFill>
                  <a:schemeClr val="bg1"/>
                </a:solidFill>
              </a:rPr>
              <a:t>Estructura</a:t>
            </a:r>
            <a:endParaRPr lang="en-US" dirty="0">
              <a:solidFill>
                <a:schemeClr val="bg1"/>
              </a:solidFill>
            </a:endParaRPr>
          </a:p>
        </p:txBody>
      </p:sp>
      <p:sp>
        <p:nvSpPr>
          <p:cNvPr id="4" name="TextBox 3"/>
          <p:cNvSpPr txBox="1"/>
          <p:nvPr/>
        </p:nvSpPr>
        <p:spPr>
          <a:xfrm>
            <a:off x="912125" y="1066800"/>
            <a:ext cx="7772400" cy="5016758"/>
          </a:xfrm>
          <a:prstGeom prst="rect">
            <a:avLst/>
          </a:prstGeom>
          <a:noFill/>
        </p:spPr>
        <p:txBody>
          <a:bodyPr wrap="square" rtlCol="0">
            <a:spAutoFit/>
          </a:bodyPr>
          <a:lstStyle/>
          <a:p>
            <a:pPr marL="285750" indent="-285750">
              <a:buFont typeface="Wingdings" pitchFamily="2" charset="2"/>
              <a:buChar char="q"/>
            </a:pPr>
            <a:r>
              <a:rPr lang="es-ES_tradnl" sz="2000" dirty="0" smtClean="0"/>
              <a:t>1</a:t>
            </a:r>
            <a:r>
              <a:rPr lang="es-ES_tradnl" sz="2000" baseline="30000" dirty="0" smtClean="0"/>
              <a:t>ra</a:t>
            </a:r>
            <a:r>
              <a:rPr lang="es-ES_tradnl" sz="2000" dirty="0" smtClean="0"/>
              <a:t> Parte (1</a:t>
            </a:r>
            <a:r>
              <a:rPr lang="es-ES_tradnl" sz="2000" baseline="30000" dirty="0" smtClean="0"/>
              <a:t>ra</a:t>
            </a:r>
            <a:r>
              <a:rPr lang="es-ES_tradnl" sz="2000" dirty="0" smtClean="0"/>
              <a:t> estrofa): Nos presenta a quien se le habla en el poema: ‘‘A los hombres necios que acusan a las mujer de defectos que ellos son los causantes de ellos</a:t>
            </a:r>
            <a:r>
              <a:rPr lang="es-ES_tradnl" sz="2000" dirty="0" smtClean="0"/>
              <a:t>.’’</a:t>
            </a:r>
          </a:p>
          <a:p>
            <a:pPr marL="285750" indent="-285750">
              <a:buFont typeface="Wingdings" pitchFamily="2" charset="2"/>
              <a:buChar char="q"/>
            </a:pPr>
            <a:endParaRPr lang="es-ES_tradnl" sz="2000" dirty="0" smtClean="0"/>
          </a:p>
          <a:p>
            <a:pPr marL="285750" indent="-285750">
              <a:buFont typeface="Wingdings" pitchFamily="2" charset="2"/>
              <a:buChar char="q"/>
            </a:pPr>
            <a:r>
              <a:rPr lang="es-ES_tradnl" sz="2000" dirty="0" smtClean="0"/>
              <a:t>2</a:t>
            </a:r>
            <a:r>
              <a:rPr lang="es-ES_tradnl" sz="2000" baseline="30000" dirty="0" smtClean="0"/>
              <a:t>nda</a:t>
            </a:r>
            <a:r>
              <a:rPr lang="es-ES_tradnl" sz="2000" dirty="0" smtClean="0"/>
              <a:t> Parte (2</a:t>
            </a:r>
            <a:r>
              <a:rPr lang="es-ES_tradnl" sz="2000" baseline="30000" dirty="0" smtClean="0"/>
              <a:t>nda</a:t>
            </a:r>
            <a:r>
              <a:rPr lang="es-ES_tradnl" sz="2000" dirty="0" smtClean="0"/>
              <a:t> estrofa - 12</a:t>
            </a:r>
            <a:r>
              <a:rPr lang="es-ES_tradnl" sz="2000" baseline="30000" dirty="0" smtClean="0"/>
              <a:t>na</a:t>
            </a:r>
            <a:r>
              <a:rPr lang="es-ES_tradnl" sz="2000" dirty="0" smtClean="0"/>
              <a:t> estrofa): Nos especifica que el hombre hace que la mujer pierda su honra y después no las quiere para nada y las critica. Esta presenta una situación injusta de parte de los hombres hacia las mujeres. También nos indica que ambos sexos tienen la culpa, uno por incitar y la otra por aceptar. </a:t>
            </a:r>
            <a:endParaRPr lang="es-ES_tradnl" sz="2000" dirty="0" smtClean="0"/>
          </a:p>
          <a:p>
            <a:pPr marL="285750" indent="-285750">
              <a:buFont typeface="Wingdings" pitchFamily="2" charset="2"/>
              <a:buChar char="q"/>
            </a:pPr>
            <a:endParaRPr lang="es-ES_tradnl" sz="2000" dirty="0" smtClean="0"/>
          </a:p>
          <a:p>
            <a:pPr marL="285750" indent="-285750">
              <a:buFont typeface="Wingdings" pitchFamily="2" charset="2"/>
              <a:buChar char="q"/>
            </a:pPr>
            <a:r>
              <a:rPr lang="es-ES_tradnl" sz="2000" dirty="0" smtClean="0"/>
              <a:t>3</a:t>
            </a:r>
            <a:r>
              <a:rPr lang="es-ES_tradnl" sz="2000" baseline="30000" dirty="0" smtClean="0"/>
              <a:t>ra</a:t>
            </a:r>
            <a:r>
              <a:rPr lang="es-ES_tradnl" sz="2000" dirty="0" smtClean="0"/>
              <a:t> Parte (13</a:t>
            </a:r>
            <a:r>
              <a:rPr lang="es-ES_tradnl" sz="2000" baseline="30000" dirty="0" smtClean="0"/>
              <a:t>ra</a:t>
            </a:r>
            <a:r>
              <a:rPr lang="es-ES_tradnl" sz="2000" dirty="0" smtClean="0"/>
              <a:t> estrofa – 15</a:t>
            </a:r>
            <a:r>
              <a:rPr lang="es-ES_tradnl" sz="2000" baseline="30000" dirty="0" smtClean="0"/>
              <a:t>ta</a:t>
            </a:r>
            <a:r>
              <a:rPr lang="es-ES_tradnl" sz="2000" dirty="0" smtClean="0"/>
              <a:t> estrofa): El poema concluye dándole un consejo a los hombres diciéndoles que no se quejen sin razón si al final, ellos son unos de los culpables. Al final, nos explica que ‘‘carne, diablo y mundo’’ siempre han formado parte del hombre. </a:t>
            </a:r>
            <a:endParaRPr lang="es-ES_tradnl" sz="2000" dirty="0"/>
          </a:p>
        </p:txBody>
      </p:sp>
    </p:spTree>
    <p:extLst>
      <p:ext uri="{BB962C8B-B14F-4D97-AF65-F5344CB8AC3E}">
        <p14:creationId xmlns:p14="http://schemas.microsoft.com/office/powerpoint/2010/main" xmlns="" val="368627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25113" cy="924475"/>
          </a:xfrm>
        </p:spPr>
        <p:txBody>
          <a:bodyPr/>
          <a:lstStyle/>
          <a:p>
            <a:pPr algn="ctr"/>
            <a:r>
              <a:rPr lang="en-US" dirty="0" err="1" smtClean="0"/>
              <a:t>Recursos</a:t>
            </a:r>
            <a:r>
              <a:rPr lang="en-US" dirty="0" smtClean="0"/>
              <a:t> </a:t>
            </a:r>
            <a:r>
              <a:rPr lang="en-US" dirty="0" err="1" smtClean="0"/>
              <a:t>Literarios</a:t>
            </a:r>
            <a:r>
              <a:rPr lang="en-US" dirty="0" smtClean="0"/>
              <a:t> o “</a:t>
            </a:r>
            <a:r>
              <a:rPr lang="en-US" dirty="0" err="1" smtClean="0"/>
              <a:t>Poéticos</a:t>
            </a:r>
            <a:r>
              <a:rPr lang="en-US" dirty="0" smtClean="0"/>
              <a:t>”</a:t>
            </a:r>
            <a:endParaRPr lang="en-US" dirty="0"/>
          </a:p>
        </p:txBody>
      </p:sp>
      <p:sp>
        <p:nvSpPr>
          <p:cNvPr id="3" name="TextBox 2"/>
          <p:cNvSpPr txBox="1"/>
          <p:nvPr/>
        </p:nvSpPr>
        <p:spPr>
          <a:xfrm>
            <a:off x="1219200" y="1371600"/>
            <a:ext cx="7924800" cy="4524315"/>
          </a:xfrm>
          <a:prstGeom prst="rect">
            <a:avLst/>
          </a:prstGeom>
          <a:noFill/>
        </p:spPr>
        <p:txBody>
          <a:bodyPr wrap="square" rtlCol="0">
            <a:spAutoFit/>
          </a:bodyPr>
          <a:lstStyle/>
          <a:p>
            <a:pPr marL="285750" indent="-285750">
              <a:buFont typeface="Wingdings" pitchFamily="2" charset="2"/>
              <a:buChar char="v"/>
            </a:pPr>
            <a:r>
              <a:rPr lang="es-ES_tradnl" sz="2400" dirty="0" smtClean="0">
                <a:solidFill>
                  <a:schemeClr val="bg1"/>
                </a:solidFill>
              </a:rPr>
              <a:t>Referencia histórica</a:t>
            </a:r>
            <a:r>
              <a:rPr lang="es-ES_tradnl" sz="2400" dirty="0" smtClean="0">
                <a:solidFill>
                  <a:schemeClr val="bg1"/>
                </a:solidFill>
              </a:rPr>
              <a:t>: ‘‘</a:t>
            </a:r>
            <a:r>
              <a:rPr lang="es-ES_tradnl" sz="2400" dirty="0" smtClean="0">
                <a:solidFill>
                  <a:schemeClr val="bg1"/>
                </a:solidFill>
              </a:rPr>
              <a:t>para pretendida, Thais,</a:t>
            </a:r>
          </a:p>
          <a:p>
            <a:r>
              <a:rPr lang="es-ES_tradnl" sz="2400" dirty="0" smtClean="0">
                <a:solidFill>
                  <a:schemeClr val="bg1"/>
                </a:solidFill>
              </a:rPr>
              <a:t>		         y en la posesión, Lucrecia.’’</a:t>
            </a:r>
            <a:endParaRPr lang="en-US" sz="2400" dirty="0" smtClean="0">
              <a:solidFill>
                <a:schemeClr val="bg1"/>
              </a:solidFill>
            </a:endParaRPr>
          </a:p>
          <a:p>
            <a:pPr marL="285750" indent="-285750">
              <a:buFont typeface="Wingdings" pitchFamily="2" charset="2"/>
              <a:buChar char="v"/>
            </a:pPr>
            <a:r>
              <a:rPr lang="es-ES_tradnl" sz="2400" dirty="0" smtClean="0">
                <a:solidFill>
                  <a:schemeClr val="bg1"/>
                </a:solidFill>
              </a:rPr>
              <a:t>Metáfora: ‘‘él mismo empaña el espejo</a:t>
            </a:r>
          </a:p>
          <a:p>
            <a:r>
              <a:rPr lang="es-ES_tradnl" sz="2400" dirty="0">
                <a:solidFill>
                  <a:schemeClr val="bg1"/>
                </a:solidFill>
              </a:rPr>
              <a:t>	 </a:t>
            </a:r>
            <a:r>
              <a:rPr lang="es-ES_tradnl" sz="2400" dirty="0" smtClean="0">
                <a:solidFill>
                  <a:schemeClr val="bg1"/>
                </a:solidFill>
              </a:rPr>
              <a:t>        </a:t>
            </a:r>
            <a:r>
              <a:rPr lang="es-ES_tradnl" sz="2400" dirty="0" smtClean="0">
                <a:solidFill>
                  <a:schemeClr val="bg1"/>
                </a:solidFill>
              </a:rPr>
              <a:t>  y </a:t>
            </a:r>
            <a:r>
              <a:rPr lang="es-ES_tradnl" sz="2400" dirty="0" smtClean="0">
                <a:solidFill>
                  <a:schemeClr val="bg1"/>
                </a:solidFill>
              </a:rPr>
              <a:t>siente que no esté claro?’’</a:t>
            </a:r>
            <a:endParaRPr lang="es-ES_tradnl" sz="2400" dirty="0">
              <a:solidFill>
                <a:schemeClr val="bg1"/>
              </a:solidFill>
            </a:endParaRPr>
          </a:p>
          <a:p>
            <a:pPr marL="285750" indent="-285750">
              <a:buFont typeface="Wingdings" pitchFamily="2" charset="2"/>
              <a:buChar char="v"/>
            </a:pPr>
            <a:r>
              <a:rPr lang="es-ES_tradnl" sz="2400" dirty="0" smtClean="0">
                <a:solidFill>
                  <a:schemeClr val="bg1"/>
                </a:solidFill>
              </a:rPr>
              <a:t>Antítesis: ‘‘Con el favor y el desdén</a:t>
            </a:r>
          </a:p>
          <a:p>
            <a:r>
              <a:rPr lang="es-ES_tradnl" sz="2400" dirty="0">
                <a:solidFill>
                  <a:schemeClr val="bg1"/>
                </a:solidFill>
              </a:rPr>
              <a:t>	 </a:t>
            </a:r>
            <a:r>
              <a:rPr lang="es-ES_tradnl" sz="2400" dirty="0" smtClean="0">
                <a:solidFill>
                  <a:schemeClr val="bg1"/>
                </a:solidFill>
              </a:rPr>
              <a:t>        </a:t>
            </a:r>
            <a:r>
              <a:rPr lang="es-ES_tradnl" sz="2400" dirty="0" smtClean="0">
                <a:solidFill>
                  <a:schemeClr val="bg1"/>
                </a:solidFill>
              </a:rPr>
              <a:t>  tenéis </a:t>
            </a:r>
            <a:r>
              <a:rPr lang="es-ES_tradnl" sz="2400" dirty="0" smtClean="0">
                <a:solidFill>
                  <a:schemeClr val="bg1"/>
                </a:solidFill>
              </a:rPr>
              <a:t>condición igual,’’</a:t>
            </a:r>
          </a:p>
          <a:p>
            <a:pPr marL="285750" indent="-285750">
              <a:buFont typeface="Wingdings" pitchFamily="2" charset="2"/>
              <a:buChar char="v"/>
            </a:pPr>
            <a:r>
              <a:rPr lang="es-ES_tradnl" sz="2400" dirty="0" smtClean="0">
                <a:solidFill>
                  <a:schemeClr val="bg1"/>
                </a:solidFill>
              </a:rPr>
              <a:t>Paralelismo: ‘‘Con el favor y el desdén</a:t>
            </a:r>
          </a:p>
          <a:p>
            <a:r>
              <a:rPr lang="es-ES_tradnl" sz="2400" dirty="0">
                <a:solidFill>
                  <a:schemeClr val="bg1"/>
                </a:solidFill>
              </a:rPr>
              <a:t>	</a:t>
            </a:r>
            <a:r>
              <a:rPr lang="es-ES_tradnl" sz="2400" dirty="0" smtClean="0">
                <a:solidFill>
                  <a:schemeClr val="bg1"/>
                </a:solidFill>
              </a:rPr>
              <a:t>	</a:t>
            </a:r>
            <a:r>
              <a:rPr lang="es-ES_tradnl" sz="2400" dirty="0" smtClean="0">
                <a:solidFill>
                  <a:schemeClr val="bg1"/>
                </a:solidFill>
              </a:rPr>
              <a:t>       </a:t>
            </a:r>
            <a:r>
              <a:rPr lang="es-ES_tradnl" sz="2400" dirty="0" smtClean="0">
                <a:solidFill>
                  <a:schemeClr val="bg1"/>
                </a:solidFill>
              </a:rPr>
              <a:t>tenéis condición igual,’’</a:t>
            </a:r>
          </a:p>
          <a:p>
            <a:pPr marL="285750" indent="-285750">
              <a:buFont typeface="Wingdings" pitchFamily="2" charset="2"/>
              <a:buChar char="v"/>
            </a:pPr>
            <a:r>
              <a:rPr lang="es-ES_tradnl" sz="2400" dirty="0" smtClean="0">
                <a:solidFill>
                  <a:schemeClr val="bg1"/>
                </a:solidFill>
              </a:rPr>
              <a:t>Paralelismo: ‘‘si no os admite, es ingrata,</a:t>
            </a:r>
          </a:p>
          <a:p>
            <a:r>
              <a:rPr lang="es-ES_tradnl" sz="2400" dirty="0">
                <a:solidFill>
                  <a:schemeClr val="bg1"/>
                </a:solidFill>
              </a:rPr>
              <a:t>	</a:t>
            </a:r>
            <a:r>
              <a:rPr lang="es-ES_tradnl" sz="2400" dirty="0" smtClean="0">
                <a:solidFill>
                  <a:schemeClr val="bg1"/>
                </a:solidFill>
              </a:rPr>
              <a:t>	</a:t>
            </a:r>
            <a:r>
              <a:rPr lang="es-ES_tradnl" sz="2400" dirty="0" smtClean="0">
                <a:solidFill>
                  <a:schemeClr val="bg1"/>
                </a:solidFill>
              </a:rPr>
              <a:t>       y </a:t>
            </a:r>
            <a:r>
              <a:rPr lang="es-ES_tradnl" sz="2400" dirty="0" smtClean="0">
                <a:solidFill>
                  <a:schemeClr val="bg1"/>
                </a:solidFill>
              </a:rPr>
              <a:t>si os admite, es liviana.’’</a:t>
            </a:r>
          </a:p>
          <a:p>
            <a:pPr marL="285750" indent="-285750">
              <a:buFont typeface="Wingdings" pitchFamily="2" charset="2"/>
              <a:buChar char="v"/>
            </a:pPr>
            <a:r>
              <a:rPr lang="es-ES_tradnl" sz="2400" dirty="0" smtClean="0">
                <a:solidFill>
                  <a:schemeClr val="bg1"/>
                </a:solidFill>
              </a:rPr>
              <a:t>Paralelismo: ‘‘¿si la que es ingrata ofende,</a:t>
            </a:r>
          </a:p>
          <a:p>
            <a:r>
              <a:rPr lang="es-ES_tradnl" sz="2400" dirty="0" smtClean="0">
                <a:solidFill>
                  <a:schemeClr val="bg1"/>
                </a:solidFill>
              </a:rPr>
              <a:t>		 </a:t>
            </a:r>
            <a:r>
              <a:rPr lang="es-ES_tradnl" sz="2400" dirty="0" smtClean="0">
                <a:solidFill>
                  <a:schemeClr val="bg1"/>
                </a:solidFill>
              </a:rPr>
              <a:t>    y </a:t>
            </a:r>
            <a:r>
              <a:rPr lang="es-ES_tradnl" sz="2400" dirty="0" smtClean="0">
                <a:solidFill>
                  <a:schemeClr val="bg1"/>
                </a:solidFill>
              </a:rPr>
              <a:t>la que es fácil enfada?’’</a:t>
            </a:r>
            <a:endParaRPr lang="es-ES_tradnl" sz="2400" dirty="0">
              <a:solidFill>
                <a:schemeClr val="bg1"/>
              </a:solidFill>
            </a:endParaRPr>
          </a:p>
        </p:txBody>
      </p:sp>
    </p:spTree>
    <p:extLst>
      <p:ext uri="{BB962C8B-B14F-4D97-AF65-F5344CB8AC3E}">
        <p14:creationId xmlns:p14="http://schemas.microsoft.com/office/powerpoint/2010/main" xmlns="" val="392395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610600" cy="6647974"/>
          </a:xfrm>
          <a:prstGeom prst="rect">
            <a:avLst/>
          </a:prstGeom>
          <a:noFill/>
        </p:spPr>
        <p:txBody>
          <a:bodyPr wrap="square" rtlCol="0">
            <a:spAutoFit/>
          </a:bodyPr>
          <a:lstStyle/>
          <a:p>
            <a:pPr marL="285750" indent="-285750">
              <a:buFont typeface="Wingdings" pitchFamily="2" charset="2"/>
              <a:buChar char="v"/>
            </a:pPr>
            <a:endParaRPr lang="es-ES_tradnl" dirty="0"/>
          </a:p>
          <a:p>
            <a:pPr marL="285750" indent="-285750">
              <a:buFont typeface="Wingdings" pitchFamily="2" charset="2"/>
              <a:buChar char="v"/>
            </a:pPr>
            <a:r>
              <a:rPr lang="es-ES_tradnl" sz="2400" dirty="0"/>
              <a:t>Antítesis: ‘‘y después de hacerlas malas</a:t>
            </a:r>
          </a:p>
          <a:p>
            <a:r>
              <a:rPr lang="es-ES_tradnl" sz="2400" dirty="0"/>
              <a:t> </a:t>
            </a:r>
            <a:r>
              <a:rPr lang="es-ES_tradnl" sz="2400" dirty="0" smtClean="0"/>
              <a:t>          </a:t>
            </a:r>
            <a:r>
              <a:rPr lang="es-ES_tradnl" sz="2400" dirty="0"/>
              <a:t>	        </a:t>
            </a:r>
            <a:r>
              <a:rPr lang="es-ES_tradnl" sz="2400" dirty="0" smtClean="0"/>
              <a:t> las </a:t>
            </a:r>
            <a:r>
              <a:rPr lang="es-ES_tradnl" sz="2400" dirty="0"/>
              <a:t>queréis hallar muy buenas</a:t>
            </a:r>
            <a:r>
              <a:rPr lang="es-ES_tradnl" sz="2400" dirty="0" smtClean="0"/>
              <a:t>.’’</a:t>
            </a:r>
          </a:p>
          <a:p>
            <a:endParaRPr lang="es-ES_tradnl" sz="2400" dirty="0" smtClean="0"/>
          </a:p>
          <a:p>
            <a:pPr marL="285750" indent="-285750">
              <a:buFont typeface="Wingdings" pitchFamily="2" charset="2"/>
              <a:buChar char="v"/>
            </a:pPr>
            <a:r>
              <a:rPr lang="es-ES_tradnl" sz="2400" dirty="0" smtClean="0"/>
              <a:t>Retruécano: ‘‘la que cae de rogada,</a:t>
            </a:r>
          </a:p>
          <a:p>
            <a:r>
              <a:rPr lang="es-ES_tradnl" sz="2400" dirty="0" smtClean="0"/>
              <a:t>	            o el que ruega de caído</a:t>
            </a:r>
            <a:r>
              <a:rPr lang="es-ES_tradnl" sz="2400" dirty="0" smtClean="0"/>
              <a:t>?’’</a:t>
            </a:r>
          </a:p>
          <a:p>
            <a:endParaRPr lang="es-ES_tradnl" sz="2400" dirty="0" smtClean="0"/>
          </a:p>
          <a:p>
            <a:pPr marL="285750" indent="-285750">
              <a:buFont typeface="Wingdings" pitchFamily="2" charset="2"/>
              <a:buChar char="v"/>
            </a:pPr>
            <a:r>
              <a:rPr lang="es-ES_tradnl" sz="2400" dirty="0" smtClean="0"/>
              <a:t>Retruécano: ‘‘la que peca por la paga</a:t>
            </a:r>
          </a:p>
          <a:p>
            <a:r>
              <a:rPr lang="es-ES_tradnl" sz="2400" dirty="0" smtClean="0"/>
              <a:t>		 o el que paga por pecar</a:t>
            </a:r>
            <a:r>
              <a:rPr lang="es-ES_tradnl" sz="2400" dirty="0" smtClean="0"/>
              <a:t>?’’</a:t>
            </a:r>
          </a:p>
          <a:p>
            <a:endParaRPr lang="es-ES_tradnl" sz="2400" dirty="0" smtClean="0"/>
          </a:p>
          <a:p>
            <a:pPr marL="285750" indent="-285750">
              <a:buFont typeface="Wingdings" pitchFamily="2" charset="2"/>
              <a:buChar char="v"/>
            </a:pPr>
            <a:r>
              <a:rPr lang="es-ES_tradnl" sz="2400" dirty="0" smtClean="0"/>
              <a:t>Paralelismo: ‘‘Queredlas cual las hacéis</a:t>
            </a:r>
          </a:p>
          <a:p>
            <a:r>
              <a:rPr lang="es-ES_tradnl" sz="2400" dirty="0" smtClean="0"/>
              <a:t>		 o hacedlas cual las buscáis</a:t>
            </a:r>
            <a:r>
              <a:rPr lang="es-ES_tradnl" sz="2400" dirty="0" smtClean="0"/>
              <a:t>.’’</a:t>
            </a:r>
          </a:p>
          <a:p>
            <a:endParaRPr lang="es-ES_tradnl" sz="2400" dirty="0" smtClean="0"/>
          </a:p>
          <a:p>
            <a:pPr marL="285750" indent="-285750">
              <a:buFont typeface="Wingdings" pitchFamily="2" charset="2"/>
              <a:buChar char="v"/>
            </a:pPr>
            <a:r>
              <a:rPr lang="es-ES_tradnl" sz="2400" dirty="0" smtClean="0"/>
              <a:t>Simbolismo: ‘‘“juntáis diablo, carne, mundo</a:t>
            </a:r>
            <a:r>
              <a:rPr lang="es-ES_tradnl" sz="2400" dirty="0" smtClean="0"/>
              <a:t>’’</a:t>
            </a:r>
          </a:p>
          <a:p>
            <a:pPr marL="285750" indent="-285750">
              <a:buFont typeface="Wingdings" pitchFamily="2" charset="2"/>
              <a:buChar char="v"/>
            </a:pPr>
            <a:endParaRPr lang="es-ES_tradnl" sz="2400" dirty="0" smtClean="0"/>
          </a:p>
          <a:p>
            <a:pPr marL="285750" indent="-285750">
              <a:buFont typeface="Wingdings" pitchFamily="2" charset="2"/>
              <a:buChar char="v"/>
            </a:pPr>
            <a:r>
              <a:rPr lang="es-ES_tradnl" sz="2400" dirty="0" smtClean="0"/>
              <a:t>Hipérbaton: Prácticamente en todo el poema ya que la autora altera un poco el orden cronológico de las palabras y/o frases. </a:t>
            </a:r>
          </a:p>
        </p:txBody>
      </p:sp>
      <p:sp>
        <p:nvSpPr>
          <p:cNvPr id="3" name="TextBox 2"/>
          <p:cNvSpPr txBox="1"/>
          <p:nvPr/>
        </p:nvSpPr>
        <p:spPr>
          <a:xfrm>
            <a:off x="381000" y="0"/>
            <a:ext cx="8763000" cy="369332"/>
          </a:xfrm>
          <a:prstGeom prst="rect">
            <a:avLst/>
          </a:prstGeom>
          <a:noFill/>
        </p:spPr>
        <p:txBody>
          <a:bodyPr wrap="square" rtlCol="0">
            <a:spAutoFit/>
          </a:bodyPr>
          <a:lstStyle/>
          <a:p>
            <a:pPr algn="ctr"/>
            <a:r>
              <a:rPr lang="es-ES_tradnl" b="1" dirty="0" smtClean="0">
                <a:solidFill>
                  <a:schemeClr val="bg1"/>
                </a:solidFill>
              </a:rPr>
              <a:t>(Cont.) Recursos Literarios o “Poéticos”</a:t>
            </a:r>
            <a:endParaRPr lang="es-ES_tradnl" b="1" dirty="0">
              <a:solidFill>
                <a:schemeClr val="bg1"/>
              </a:solidFill>
            </a:endParaRPr>
          </a:p>
        </p:txBody>
      </p:sp>
    </p:spTree>
    <p:extLst>
      <p:ext uri="{BB962C8B-B14F-4D97-AF65-F5344CB8AC3E}">
        <p14:creationId xmlns:p14="http://schemas.microsoft.com/office/powerpoint/2010/main" xmlns="" val="963623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125113" cy="924475"/>
          </a:xfrm>
        </p:spPr>
        <p:txBody>
          <a:bodyPr/>
          <a:lstStyle/>
          <a:p>
            <a:pPr algn="ctr"/>
            <a:r>
              <a:rPr lang="en-US" sz="2000" b="1" i="1" dirty="0" err="1" smtClean="0"/>
              <a:t>Referencia</a:t>
            </a:r>
            <a:r>
              <a:rPr lang="en-US" sz="2000" b="1" i="1" dirty="0" smtClean="0"/>
              <a:t>: </a:t>
            </a:r>
            <a:r>
              <a:rPr lang="en-US" sz="2000" b="1" i="1" dirty="0" smtClean="0"/>
              <a:t> “</a:t>
            </a:r>
            <a:r>
              <a:rPr lang="en-US" sz="2000" b="1" i="1" dirty="0" smtClean="0"/>
              <a:t>Thais y </a:t>
            </a:r>
            <a:r>
              <a:rPr lang="en-US" sz="2000" b="1" i="1" dirty="0" err="1" smtClean="0"/>
              <a:t>Lucrecia</a:t>
            </a:r>
            <a:r>
              <a:rPr lang="en-US" sz="2000" b="1" i="1" dirty="0" smtClean="0"/>
              <a:t>”</a:t>
            </a:r>
            <a:endParaRPr lang="en-US" sz="2000" b="1" i="1" dirty="0"/>
          </a:p>
        </p:txBody>
      </p:sp>
      <p:sp>
        <p:nvSpPr>
          <p:cNvPr id="3" name="TextBox 2"/>
          <p:cNvSpPr txBox="1"/>
          <p:nvPr/>
        </p:nvSpPr>
        <p:spPr>
          <a:xfrm>
            <a:off x="762000" y="1219200"/>
            <a:ext cx="7848600" cy="5324535"/>
          </a:xfrm>
          <a:prstGeom prst="rect">
            <a:avLst/>
          </a:prstGeom>
          <a:noFill/>
        </p:spPr>
        <p:txBody>
          <a:bodyPr wrap="square" rtlCol="0">
            <a:spAutoFit/>
          </a:bodyPr>
          <a:lstStyle/>
          <a:p>
            <a:pPr marL="285750" indent="-285750">
              <a:buFont typeface="Wingdings" pitchFamily="2" charset="2"/>
              <a:buChar char="ü"/>
            </a:pPr>
            <a:r>
              <a:rPr lang="es-ES_tradnl" sz="2000" dirty="0" smtClean="0">
                <a:solidFill>
                  <a:schemeClr val="bg1"/>
                </a:solidFill>
              </a:rPr>
              <a:t>Thais y Lucrecia: son dos prototipos de la antigüedad. </a:t>
            </a:r>
          </a:p>
          <a:p>
            <a:pPr marL="285750" indent="-285750">
              <a:buFont typeface="Wingdings" pitchFamily="2" charset="2"/>
              <a:buChar char="ü"/>
            </a:pPr>
            <a:endParaRPr lang="es-ES_tradnl" sz="2000" dirty="0" smtClean="0">
              <a:solidFill>
                <a:schemeClr val="bg1"/>
              </a:solidFill>
            </a:endParaRPr>
          </a:p>
          <a:p>
            <a:pPr marL="285750" indent="-285750">
              <a:buFont typeface="Wingdings" pitchFamily="2" charset="2"/>
              <a:buChar char="ü"/>
            </a:pPr>
            <a:r>
              <a:rPr lang="es-ES_tradnl" sz="2000" dirty="0" smtClean="0">
                <a:solidFill>
                  <a:schemeClr val="bg1"/>
                </a:solidFill>
              </a:rPr>
              <a:t>Thais era una famosa cortesana de Atenas. Mujer de vida</a:t>
            </a:r>
          </a:p>
          <a:p>
            <a:r>
              <a:rPr lang="es-ES_tradnl" sz="2000" dirty="0" smtClean="0">
                <a:solidFill>
                  <a:schemeClr val="bg1"/>
                </a:solidFill>
              </a:rPr>
              <a:t>licenciosa. Fue muy famosa por su belleza, conocida por posar desnuda para Fidias y Apeles. </a:t>
            </a:r>
          </a:p>
          <a:p>
            <a:endParaRPr lang="es-ES_tradnl" sz="2000" dirty="0" smtClean="0">
              <a:solidFill>
                <a:schemeClr val="bg1"/>
              </a:solidFill>
            </a:endParaRPr>
          </a:p>
          <a:p>
            <a:pPr marL="285750" indent="-285750">
              <a:buFont typeface="Wingdings" pitchFamily="2" charset="2"/>
              <a:buChar char="ü"/>
            </a:pPr>
            <a:r>
              <a:rPr lang="es-ES_tradnl" sz="2000" dirty="0" smtClean="0">
                <a:solidFill>
                  <a:schemeClr val="bg1"/>
                </a:solidFill>
              </a:rPr>
              <a:t>Lucrecia: es un personaje perteneciente a la historia de </a:t>
            </a:r>
            <a:r>
              <a:rPr lang="es-ES_tradnl" sz="2000" dirty="0" smtClean="0">
                <a:solidFill>
                  <a:schemeClr val="bg1"/>
                </a:solidFill>
              </a:rPr>
              <a:t>la antigua </a:t>
            </a:r>
            <a:r>
              <a:rPr lang="es-ES_tradnl" sz="2000" dirty="0" smtClean="0">
                <a:solidFill>
                  <a:schemeClr val="bg1"/>
                </a:solidFill>
              </a:rPr>
              <a:t>Roma. Tenía fama de mujer hacendosa, honesta y hermosa. Fue violada por </a:t>
            </a:r>
            <a:r>
              <a:rPr lang="es-ES_tradnl" sz="2000" dirty="0" err="1" smtClean="0">
                <a:solidFill>
                  <a:schemeClr val="bg1"/>
                </a:solidFill>
              </a:rPr>
              <a:t>Secto</a:t>
            </a:r>
            <a:r>
              <a:rPr lang="es-ES_tradnl" sz="2000" dirty="0" smtClean="0">
                <a:solidFill>
                  <a:schemeClr val="bg1"/>
                </a:solidFill>
              </a:rPr>
              <a:t> Tarquino al cual le permitió su estancia cuando su esposo estaba ausente y este señor aprovechó una noche para entrar en su habitación y la violó, haciéndole pensar a ella que era su marido. Cuando Lucrecia se da cuenta a la mañana siguiente, llamo a su padre y su esposo y se clavó un puñal en el pecho, diciendo estas palabras: ‘‘¡Ninguna mujer quedará autorizada con el ejemplo de Lucrecia para sobrevivir a su deshonor!’’</a:t>
            </a:r>
          </a:p>
        </p:txBody>
      </p:sp>
      <p:pic>
        <p:nvPicPr>
          <p:cNvPr id="4099" name="Picture 3" descr="C:\Documents and Settings\221162\Local Settings\Temporary Internet Files\Content.IE5\1Y2WRV0J\MP900442258[1].jpg"/>
          <p:cNvPicPr>
            <a:picLocks noChangeAspect="1" noChangeArrowheads="1"/>
          </p:cNvPicPr>
          <p:nvPr/>
        </p:nvPicPr>
        <p:blipFill>
          <a:blip r:embed="rId2" cstate="print"/>
          <a:srcRect/>
          <a:stretch>
            <a:fillRect/>
          </a:stretch>
        </p:blipFill>
        <p:spPr bwMode="auto">
          <a:xfrm>
            <a:off x="723900" y="0"/>
            <a:ext cx="1828800" cy="1219200"/>
          </a:xfrm>
          <a:prstGeom prst="rect">
            <a:avLst/>
          </a:prstGeom>
          <a:noFill/>
        </p:spPr>
      </p:pic>
      <p:pic>
        <p:nvPicPr>
          <p:cNvPr id="4101" name="Picture 5" descr="C:\Documents and Settings\221162\Local Settings\Temporary Internet Files\Content.IE5\QVCKYABF\MP900442331[1].jpg"/>
          <p:cNvPicPr>
            <a:picLocks noChangeAspect="1" noChangeArrowheads="1"/>
          </p:cNvPicPr>
          <p:nvPr/>
        </p:nvPicPr>
        <p:blipFill>
          <a:blip r:embed="rId3" cstate="print"/>
          <a:srcRect/>
          <a:stretch>
            <a:fillRect/>
          </a:stretch>
        </p:blipFill>
        <p:spPr bwMode="auto">
          <a:xfrm>
            <a:off x="7467600" y="0"/>
            <a:ext cx="895350" cy="1193800"/>
          </a:xfrm>
          <a:prstGeom prst="rect">
            <a:avLst/>
          </a:prstGeom>
          <a:noFill/>
        </p:spPr>
      </p:pic>
    </p:spTree>
    <p:extLst>
      <p:ext uri="{BB962C8B-B14F-4D97-AF65-F5344CB8AC3E}">
        <p14:creationId xmlns:p14="http://schemas.microsoft.com/office/powerpoint/2010/main" xmlns="" val="1797804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3479"/>
            <a:ext cx="8229600" cy="923330"/>
          </a:xfrm>
          <a:prstGeom prst="rect">
            <a:avLst/>
          </a:prstGeom>
          <a:noFill/>
        </p:spPr>
        <p:txBody>
          <a:bodyPr wrap="square" rtlCol="0">
            <a:spAutoFit/>
          </a:bodyPr>
          <a:lstStyle/>
          <a:p>
            <a:r>
              <a:rPr lang="es-ES_tradnl" sz="5400" dirty="0" smtClean="0">
                <a:solidFill>
                  <a:schemeClr val="bg1"/>
                </a:solidFill>
              </a:rPr>
              <a:t>		Simbolismo</a:t>
            </a:r>
            <a:endParaRPr lang="es-ES_tradnl" sz="4400" dirty="0">
              <a:solidFill>
                <a:schemeClr val="bg1"/>
              </a:solidFill>
            </a:endParaRPr>
          </a:p>
        </p:txBody>
      </p:sp>
      <p:sp>
        <p:nvSpPr>
          <p:cNvPr id="3" name="TextBox 2"/>
          <p:cNvSpPr txBox="1"/>
          <p:nvPr/>
        </p:nvSpPr>
        <p:spPr>
          <a:xfrm>
            <a:off x="533400" y="2306472"/>
            <a:ext cx="7772400" cy="2585323"/>
          </a:xfrm>
          <a:prstGeom prst="rect">
            <a:avLst/>
          </a:prstGeom>
          <a:noFill/>
        </p:spPr>
        <p:txBody>
          <a:bodyPr wrap="square" rtlCol="0">
            <a:spAutoFit/>
          </a:bodyPr>
          <a:lstStyle/>
          <a:p>
            <a:pPr algn="ctr"/>
            <a:r>
              <a:rPr lang="es-ES_tradnl" sz="3600" dirty="0" smtClean="0"/>
              <a:t>‘‘juntáis diablo, carne y mundo.’’</a:t>
            </a:r>
            <a:endParaRPr lang="es-ES_tradnl" sz="3600" dirty="0"/>
          </a:p>
          <a:p>
            <a:pPr algn="ctr"/>
            <a:endParaRPr lang="es-ES_tradnl" dirty="0" smtClean="0"/>
          </a:p>
          <a:p>
            <a:pPr algn="ctr"/>
            <a:endParaRPr lang="es-ES_tradnl" dirty="0" smtClean="0"/>
          </a:p>
          <a:p>
            <a:pPr algn="ctr"/>
            <a:r>
              <a:rPr lang="es-ES_tradnl" dirty="0" smtClean="0">
                <a:solidFill>
                  <a:schemeClr val="bg1"/>
                </a:solidFill>
              </a:rPr>
              <a:t>Diablo: Falta de espiritualidad. Pecado</a:t>
            </a:r>
          </a:p>
          <a:p>
            <a:pPr algn="ctr"/>
            <a:r>
              <a:rPr lang="es-ES_tradnl" dirty="0" smtClean="0">
                <a:solidFill>
                  <a:schemeClr val="bg1"/>
                </a:solidFill>
              </a:rPr>
              <a:t>Carne: Es lo físico de todos. Deseo sexual</a:t>
            </a:r>
          </a:p>
          <a:p>
            <a:pPr algn="ctr"/>
            <a:r>
              <a:rPr lang="es-ES_tradnl" dirty="0" smtClean="0">
                <a:solidFill>
                  <a:schemeClr val="bg1"/>
                </a:solidFill>
              </a:rPr>
              <a:t>Mundo: Es lo material que se encuentra en la tierra.</a:t>
            </a:r>
          </a:p>
          <a:p>
            <a:pPr algn="ctr"/>
            <a:endParaRPr lang="es-ES_tradnl" dirty="0" smtClean="0">
              <a:solidFill>
                <a:schemeClr val="bg1"/>
              </a:solidFill>
            </a:endParaRPr>
          </a:p>
          <a:p>
            <a:pPr algn="ctr"/>
            <a:r>
              <a:rPr lang="es-ES_tradnl" dirty="0" smtClean="0">
                <a:solidFill>
                  <a:schemeClr val="bg1"/>
                </a:solidFill>
              </a:rPr>
              <a:t>Todos son representación de los pecados</a:t>
            </a:r>
            <a:endParaRPr lang="es-ES_tradnl" dirty="0">
              <a:solidFill>
                <a:schemeClr val="bg1"/>
              </a:solidFill>
            </a:endParaRPr>
          </a:p>
        </p:txBody>
      </p:sp>
    </p:spTree>
    <p:extLst>
      <p:ext uri="{BB962C8B-B14F-4D97-AF65-F5344CB8AC3E}">
        <p14:creationId xmlns:p14="http://schemas.microsoft.com/office/powerpoint/2010/main" xmlns="" val="249109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609600"/>
            <a:ext cx="328487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El fin </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pitchFamily="2" charset="2"/>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2590800"/>
            <a:ext cx="7624416" cy="3386138"/>
          </a:xfrm>
          <a:prstGeom prst="rect">
            <a:avLst/>
          </a:prstGeom>
        </p:spPr>
      </p:pic>
    </p:spTree>
    <p:extLst>
      <p:ext uri="{BB962C8B-B14F-4D97-AF65-F5344CB8AC3E}">
        <p14:creationId xmlns:p14="http://schemas.microsoft.com/office/powerpoint/2010/main" xmlns="" val="526873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905" y="78475"/>
            <a:ext cx="7467600" cy="708025"/>
          </a:xfrm>
        </p:spPr>
        <p:txBody>
          <a:bodyPr/>
          <a:lstStyle/>
          <a:p>
            <a:r>
              <a:rPr lang="en-US" dirty="0" smtClean="0">
                <a:solidFill>
                  <a:schemeClr val="bg1"/>
                </a:solidFill>
              </a:rPr>
              <a:t>“</a:t>
            </a:r>
            <a:r>
              <a:rPr lang="en-US" dirty="0" err="1" smtClean="0">
                <a:solidFill>
                  <a:schemeClr val="bg1"/>
                </a:solidFill>
              </a:rPr>
              <a:t>Sor</a:t>
            </a:r>
            <a:r>
              <a:rPr lang="en-US" dirty="0" smtClean="0">
                <a:solidFill>
                  <a:schemeClr val="bg1"/>
                </a:solidFill>
              </a:rPr>
              <a:t> </a:t>
            </a:r>
            <a:r>
              <a:rPr lang="en-US" dirty="0">
                <a:solidFill>
                  <a:schemeClr val="bg1"/>
                </a:solidFill>
              </a:rPr>
              <a:t>Juana Inés de la </a:t>
            </a:r>
            <a:r>
              <a:rPr lang="en-US" dirty="0" smtClean="0">
                <a:solidFill>
                  <a:schemeClr val="bg1"/>
                </a:solidFill>
              </a:rPr>
              <a:t>Cruz”</a:t>
            </a:r>
            <a:endParaRPr lang="en-US" dirty="0">
              <a:solidFill>
                <a:schemeClr val="bg1"/>
              </a:solidFill>
            </a:endParaRPr>
          </a:p>
        </p:txBody>
      </p:sp>
      <p:sp>
        <p:nvSpPr>
          <p:cNvPr id="3" name="Subtitle 2"/>
          <p:cNvSpPr>
            <a:spLocks noGrp="1"/>
          </p:cNvSpPr>
          <p:nvPr>
            <p:ph type="subTitle" idx="1"/>
          </p:nvPr>
        </p:nvSpPr>
        <p:spPr>
          <a:xfrm>
            <a:off x="685800" y="800481"/>
            <a:ext cx="7924800" cy="3886200"/>
          </a:xfrm>
        </p:spPr>
        <p:txBody>
          <a:bodyPr>
            <a:normAutofit fontScale="92500" lnSpcReduction="10000"/>
          </a:bodyPr>
          <a:lstStyle/>
          <a:p>
            <a:pPr marL="342900" indent="-342900">
              <a:buClrTx/>
              <a:buFont typeface="Wingdings" pitchFamily="2" charset="2"/>
              <a:buChar char="v"/>
            </a:pPr>
            <a:r>
              <a:rPr lang="es-ES" dirty="0" smtClean="0">
                <a:solidFill>
                  <a:schemeClr val="tx1"/>
                </a:solidFill>
              </a:rPr>
              <a:t>Su </a:t>
            </a:r>
            <a:r>
              <a:rPr lang="es-ES" dirty="0">
                <a:solidFill>
                  <a:schemeClr val="tx1"/>
                </a:solidFill>
              </a:rPr>
              <a:t>nombre biológico </a:t>
            </a:r>
            <a:r>
              <a:rPr lang="es-ES" dirty="0" smtClean="0">
                <a:solidFill>
                  <a:schemeClr val="tx1"/>
                </a:solidFill>
              </a:rPr>
              <a:t>era: </a:t>
            </a:r>
            <a:r>
              <a:rPr lang="es-ES" dirty="0">
                <a:solidFill>
                  <a:schemeClr val="tx1"/>
                </a:solidFill>
              </a:rPr>
              <a:t>Juana Inés de </a:t>
            </a:r>
            <a:r>
              <a:rPr lang="es-ES" dirty="0" err="1">
                <a:solidFill>
                  <a:schemeClr val="tx1"/>
                </a:solidFill>
              </a:rPr>
              <a:t>Asbaje</a:t>
            </a:r>
            <a:r>
              <a:rPr lang="es-ES" dirty="0">
                <a:solidFill>
                  <a:schemeClr val="tx1"/>
                </a:solidFill>
              </a:rPr>
              <a:t> y Ramírez de </a:t>
            </a:r>
            <a:r>
              <a:rPr lang="es-ES" dirty="0" smtClean="0">
                <a:solidFill>
                  <a:schemeClr val="tx1"/>
                </a:solidFill>
              </a:rPr>
              <a:t>Santillana.</a:t>
            </a:r>
          </a:p>
          <a:p>
            <a:pPr marL="342900" indent="-342900">
              <a:buClrTx/>
              <a:buFont typeface="Wingdings" pitchFamily="2" charset="2"/>
              <a:buChar char="v"/>
            </a:pPr>
            <a:r>
              <a:rPr lang="es-ES" dirty="0" smtClean="0">
                <a:solidFill>
                  <a:schemeClr val="tx1"/>
                </a:solidFill>
              </a:rPr>
              <a:t>Nació </a:t>
            </a:r>
            <a:r>
              <a:rPr lang="es-ES" dirty="0">
                <a:solidFill>
                  <a:schemeClr val="tx1"/>
                </a:solidFill>
              </a:rPr>
              <a:t>el 12 de noviembre de </a:t>
            </a:r>
            <a:r>
              <a:rPr lang="es-ES" dirty="0" smtClean="0">
                <a:solidFill>
                  <a:schemeClr val="tx1"/>
                </a:solidFill>
              </a:rPr>
              <a:t>1651 en México.</a:t>
            </a:r>
          </a:p>
          <a:p>
            <a:pPr marL="342900" indent="-342900">
              <a:buClrTx/>
              <a:buFont typeface="Wingdings" pitchFamily="2" charset="2"/>
              <a:buChar char="v"/>
            </a:pPr>
            <a:r>
              <a:rPr lang="es-ES" dirty="0" smtClean="0">
                <a:solidFill>
                  <a:schemeClr val="tx1"/>
                </a:solidFill>
              </a:rPr>
              <a:t>Fue humanista y una gran poetisa mexicana.</a:t>
            </a:r>
          </a:p>
          <a:p>
            <a:pPr marL="342900" indent="-342900">
              <a:buClrTx/>
              <a:buFont typeface="Wingdings" pitchFamily="2" charset="2"/>
              <a:buChar char="v"/>
            </a:pPr>
            <a:r>
              <a:rPr lang="es-ES" dirty="0" smtClean="0">
                <a:solidFill>
                  <a:schemeClr val="tx1"/>
                </a:solidFill>
              </a:rPr>
              <a:t>Se </a:t>
            </a:r>
            <a:r>
              <a:rPr lang="es-ES" dirty="0">
                <a:solidFill>
                  <a:schemeClr val="tx1"/>
                </a:solidFill>
              </a:rPr>
              <a:t>pasó 20 años </a:t>
            </a:r>
            <a:r>
              <a:rPr lang="es-ES" dirty="0" smtClean="0">
                <a:solidFill>
                  <a:schemeClr val="tx1"/>
                </a:solidFill>
              </a:rPr>
              <a:t>escribiendo poesías, ensayos, novelas y comedias. </a:t>
            </a:r>
          </a:p>
          <a:p>
            <a:pPr marL="342900" indent="-342900">
              <a:buClrTx/>
              <a:buFont typeface="Wingdings" pitchFamily="2" charset="2"/>
              <a:buChar char="v"/>
            </a:pPr>
            <a:r>
              <a:rPr lang="es-ES" dirty="0" smtClean="0">
                <a:solidFill>
                  <a:schemeClr val="tx1"/>
                </a:solidFill>
              </a:rPr>
              <a:t>Primera feminista de América.</a:t>
            </a:r>
          </a:p>
          <a:p>
            <a:pPr marL="342900" indent="-342900">
              <a:buClrTx/>
              <a:buFont typeface="Wingdings" pitchFamily="2" charset="2"/>
              <a:buChar char="v"/>
            </a:pPr>
            <a:r>
              <a:rPr lang="es-ES" dirty="0" smtClean="0">
                <a:solidFill>
                  <a:schemeClr val="tx1"/>
                </a:solidFill>
              </a:rPr>
              <a:t>Fue una moja </a:t>
            </a:r>
            <a:r>
              <a:rPr lang="es-ES" dirty="0">
                <a:solidFill>
                  <a:schemeClr val="tx1"/>
                </a:solidFill>
              </a:rPr>
              <a:t>que dedicó </a:t>
            </a:r>
            <a:r>
              <a:rPr lang="es-ES" dirty="0" smtClean="0">
                <a:solidFill>
                  <a:schemeClr val="tx1"/>
                </a:solidFill>
              </a:rPr>
              <a:t>toda su vida a cuidar a monjas enfermas y a los estudios.  </a:t>
            </a:r>
          </a:p>
          <a:p>
            <a:pPr marL="342900" indent="-342900">
              <a:buClrTx/>
              <a:buFont typeface="Wingdings" pitchFamily="2" charset="2"/>
              <a:buChar char="v"/>
            </a:pPr>
            <a:r>
              <a:rPr lang="es-ES_tradnl" dirty="0" smtClean="0">
                <a:solidFill>
                  <a:schemeClr val="tx1"/>
                </a:solidFill>
              </a:rPr>
              <a:t>Muere </a:t>
            </a:r>
            <a:r>
              <a:rPr lang="es-ES_tradnl" dirty="0">
                <a:solidFill>
                  <a:schemeClr val="tx1"/>
                </a:solidFill>
              </a:rPr>
              <a:t>el 17 de abril del 1695 por causa de una epidemia, en su ciudad natal.</a:t>
            </a:r>
          </a:p>
          <a:p>
            <a:pPr marL="342900" indent="-342900">
              <a:buClrTx/>
              <a:buFont typeface="Wingdings" pitchFamily="2" charset="2"/>
              <a:buChar char="v"/>
            </a:pPr>
            <a:endParaRPr lang="es-ES" dirty="0" smtClean="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00" y="4686681"/>
            <a:ext cx="3126374" cy="20821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5400" y="4393692"/>
            <a:ext cx="2590800" cy="2464308"/>
          </a:xfrm>
          <a:prstGeom prst="rect">
            <a:avLst/>
          </a:prstGeom>
        </p:spPr>
      </p:pic>
    </p:spTree>
    <p:extLst>
      <p:ext uri="{BB962C8B-B14F-4D97-AF65-F5344CB8AC3E}">
        <p14:creationId xmlns:p14="http://schemas.microsoft.com/office/powerpoint/2010/main" xmlns="" val="46539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125113" cy="924475"/>
          </a:xfrm>
        </p:spPr>
        <p:txBody>
          <a:bodyPr/>
          <a:lstStyle/>
          <a:p>
            <a:pPr algn="ctr"/>
            <a:r>
              <a:rPr lang="en-US" dirty="0" err="1" smtClean="0"/>
              <a:t>Otros</a:t>
            </a:r>
            <a:r>
              <a:rPr lang="en-US" dirty="0" smtClean="0"/>
              <a:t> </a:t>
            </a:r>
            <a:r>
              <a:rPr lang="en-US" dirty="0" err="1" smtClean="0"/>
              <a:t>datos</a:t>
            </a:r>
            <a:r>
              <a:rPr lang="en-US" dirty="0" smtClean="0"/>
              <a:t> </a:t>
            </a:r>
            <a:r>
              <a:rPr lang="en-US" dirty="0" err="1" smtClean="0"/>
              <a:t>sobre</a:t>
            </a:r>
            <a:r>
              <a:rPr lang="en-US" dirty="0" smtClean="0"/>
              <a:t> la </a:t>
            </a:r>
            <a:r>
              <a:rPr lang="en-US" dirty="0" err="1" smtClean="0"/>
              <a:t>poetisa</a:t>
            </a:r>
            <a:endParaRPr lang="en-US" dirty="0"/>
          </a:p>
        </p:txBody>
      </p:sp>
      <p:sp>
        <p:nvSpPr>
          <p:cNvPr id="3" name="TextBox 2"/>
          <p:cNvSpPr txBox="1"/>
          <p:nvPr/>
        </p:nvSpPr>
        <p:spPr>
          <a:xfrm>
            <a:off x="609600" y="1910688"/>
            <a:ext cx="7924800" cy="1631216"/>
          </a:xfrm>
          <a:prstGeom prst="rect">
            <a:avLst/>
          </a:prstGeom>
          <a:noFill/>
        </p:spPr>
        <p:txBody>
          <a:bodyPr wrap="square" rtlCol="0">
            <a:spAutoFit/>
          </a:bodyPr>
          <a:lstStyle/>
          <a:p>
            <a:pPr marL="285750" indent="-285750">
              <a:buFont typeface="Courier New" pitchFamily="49" charset="0"/>
              <a:buChar char="o"/>
            </a:pPr>
            <a:r>
              <a:rPr lang="es-ES_tradnl" sz="2000" dirty="0" smtClean="0">
                <a:solidFill>
                  <a:schemeClr val="bg1"/>
                </a:solidFill>
              </a:rPr>
              <a:t>Sor Juana Inés de la Cruz por primera vez en la historia de nuestra literatura habla en nombre propio.</a:t>
            </a:r>
          </a:p>
          <a:p>
            <a:endParaRPr lang="es-ES_tradnl" sz="2000" dirty="0" smtClean="0">
              <a:solidFill>
                <a:schemeClr val="bg1"/>
              </a:solidFill>
            </a:endParaRPr>
          </a:p>
          <a:p>
            <a:pPr marL="285750" indent="-285750">
              <a:buFont typeface="Courier New" pitchFamily="49" charset="0"/>
              <a:buChar char="o"/>
            </a:pPr>
            <a:r>
              <a:rPr lang="es-ES_tradnl" sz="2000" dirty="0" smtClean="0">
                <a:solidFill>
                  <a:schemeClr val="bg1"/>
                </a:solidFill>
              </a:rPr>
              <a:t>Esta defiende a su sexo y acusa a los hombres por los vicios que ellos achacan a las mujeres. </a:t>
            </a:r>
            <a:endParaRPr lang="es-ES_tradnl" sz="2000" dirty="0">
              <a:solidFill>
                <a:schemeClr val="bg1"/>
              </a:solidFill>
            </a:endParaRPr>
          </a:p>
        </p:txBody>
      </p:sp>
      <p:pic>
        <p:nvPicPr>
          <p:cNvPr id="1026" name="Picture 2" descr="C:\Documents and Settings\221162\Local Settings\Temporary Internet Files\Content.IE5\HT6IIBVS\MC900363158[1].wmf"/>
          <p:cNvPicPr>
            <a:picLocks noChangeAspect="1" noChangeArrowheads="1"/>
          </p:cNvPicPr>
          <p:nvPr/>
        </p:nvPicPr>
        <p:blipFill>
          <a:blip r:embed="rId2" cstate="print"/>
          <a:srcRect/>
          <a:stretch>
            <a:fillRect/>
          </a:stretch>
        </p:blipFill>
        <p:spPr bwMode="auto">
          <a:xfrm>
            <a:off x="1371600" y="3581400"/>
            <a:ext cx="1880921" cy="1964131"/>
          </a:xfrm>
          <a:prstGeom prst="rect">
            <a:avLst/>
          </a:prstGeom>
          <a:noFill/>
        </p:spPr>
      </p:pic>
      <p:pic>
        <p:nvPicPr>
          <p:cNvPr id="1027" name="Picture 3" descr="C:\Documents and Settings\221162\Local Settings\Temporary Internet Files\Content.IE5\ARHS7GJQ\MP900442480[1].jpg"/>
          <p:cNvPicPr>
            <a:picLocks noChangeAspect="1" noChangeArrowheads="1"/>
          </p:cNvPicPr>
          <p:nvPr/>
        </p:nvPicPr>
        <p:blipFill>
          <a:blip r:embed="rId3" cstate="print"/>
          <a:srcRect/>
          <a:stretch>
            <a:fillRect/>
          </a:stretch>
        </p:blipFill>
        <p:spPr bwMode="auto">
          <a:xfrm>
            <a:off x="3581400" y="3733800"/>
            <a:ext cx="2106994" cy="1871928"/>
          </a:xfrm>
          <a:prstGeom prst="rect">
            <a:avLst/>
          </a:prstGeom>
          <a:noFill/>
        </p:spPr>
      </p:pic>
      <p:pic>
        <p:nvPicPr>
          <p:cNvPr id="1029" name="Picture 5" descr="C:\Documents and Settings\221162\Local Settings\Temporary Internet Files\Content.IE5\L53JST64\MC900293192[1].wmf"/>
          <p:cNvPicPr>
            <a:picLocks noChangeAspect="1" noChangeArrowheads="1"/>
          </p:cNvPicPr>
          <p:nvPr/>
        </p:nvPicPr>
        <p:blipFill>
          <a:blip r:embed="rId4" cstate="print"/>
          <a:srcRect/>
          <a:stretch>
            <a:fillRect/>
          </a:stretch>
        </p:blipFill>
        <p:spPr bwMode="auto">
          <a:xfrm>
            <a:off x="6553200" y="3429000"/>
            <a:ext cx="1299362" cy="1816913"/>
          </a:xfrm>
          <a:prstGeom prst="rect">
            <a:avLst/>
          </a:prstGeom>
          <a:noFill/>
        </p:spPr>
      </p:pic>
      <p:pic>
        <p:nvPicPr>
          <p:cNvPr id="1030" name="Picture 6" descr="C:\Documents and Settings\221162\Local Settings\Temporary Internet Files\Content.IE5\KB6IW3OU\MC900299249[1].wmf"/>
          <p:cNvPicPr>
            <a:picLocks noChangeAspect="1" noChangeArrowheads="1"/>
          </p:cNvPicPr>
          <p:nvPr/>
        </p:nvPicPr>
        <p:blipFill>
          <a:blip r:embed="rId5" cstate="print"/>
          <a:srcRect/>
          <a:stretch>
            <a:fillRect/>
          </a:stretch>
        </p:blipFill>
        <p:spPr bwMode="auto">
          <a:xfrm flipH="1">
            <a:off x="6019800" y="4953000"/>
            <a:ext cx="1453562" cy="1447800"/>
          </a:xfrm>
          <a:prstGeom prst="rect">
            <a:avLst/>
          </a:prstGeom>
          <a:noFill/>
        </p:spPr>
      </p:pic>
    </p:spTree>
    <p:extLst>
      <p:ext uri="{BB962C8B-B14F-4D97-AF65-F5344CB8AC3E}">
        <p14:creationId xmlns:p14="http://schemas.microsoft.com/office/powerpoint/2010/main" xmlns="" val="303648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2" y="228600"/>
            <a:ext cx="3225563" cy="923330"/>
          </a:xfrm>
          <a:prstGeom prst="rect">
            <a:avLst/>
          </a:prstGeom>
          <a:noFill/>
          <a:ln>
            <a:noFill/>
          </a:ln>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POEMA: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0" y="1151930"/>
            <a:ext cx="41148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Hombres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2305156" y="2438400"/>
            <a:ext cx="3257623"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necios</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4488702" y="3932661"/>
            <a:ext cx="1960793"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5319001" y="5410200"/>
            <a:ext cx="3754554"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acusáis</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1" name="Picture 3" descr="C:\Documents and Settings\221162\Local Settings\Temporary Internet Files\Content.IE5\KB6IW3OU\MP900442485[1].jpg"/>
          <p:cNvPicPr>
            <a:picLocks noChangeAspect="1" noChangeArrowheads="1"/>
          </p:cNvPicPr>
          <p:nvPr/>
        </p:nvPicPr>
        <p:blipFill>
          <a:blip r:embed="rId2" cstate="print"/>
          <a:srcRect/>
          <a:stretch>
            <a:fillRect/>
          </a:stretch>
        </p:blipFill>
        <p:spPr bwMode="auto">
          <a:xfrm>
            <a:off x="5638800" y="1066800"/>
            <a:ext cx="3238500" cy="2159000"/>
          </a:xfrm>
          <a:prstGeom prst="rect">
            <a:avLst/>
          </a:prstGeom>
          <a:noFill/>
        </p:spPr>
      </p:pic>
      <p:pic>
        <p:nvPicPr>
          <p:cNvPr id="2052" name="Picture 4" descr="C:\Documents and Settings\221162\Local Settings\Temporary Internet Files\Content.IE5\KB6IW3OU\MP900442445[1].jpg"/>
          <p:cNvPicPr>
            <a:picLocks noChangeAspect="1" noChangeArrowheads="1"/>
          </p:cNvPicPr>
          <p:nvPr/>
        </p:nvPicPr>
        <p:blipFill>
          <a:blip r:embed="rId3" cstate="print"/>
          <a:srcRect/>
          <a:stretch>
            <a:fillRect/>
          </a:stretch>
        </p:blipFill>
        <p:spPr bwMode="auto">
          <a:xfrm>
            <a:off x="762000" y="4038600"/>
            <a:ext cx="2993136" cy="1967149"/>
          </a:xfrm>
          <a:prstGeom prst="rect">
            <a:avLst/>
          </a:prstGeom>
          <a:noFill/>
        </p:spPr>
      </p:pic>
    </p:spTree>
    <p:extLst>
      <p:ext uri="{BB962C8B-B14F-4D97-AF65-F5344CB8AC3E}">
        <p14:creationId xmlns:p14="http://schemas.microsoft.com/office/powerpoint/2010/main" xmlns="" val="1969724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609599"/>
          </a:xfrm>
        </p:spPr>
        <p:txBody>
          <a:bodyPr/>
          <a:lstStyle/>
          <a:p>
            <a:pPr algn="ctr"/>
            <a:r>
              <a:rPr lang="en-US" dirty="0" smtClean="0"/>
              <a:t>“</a:t>
            </a:r>
            <a:r>
              <a:rPr lang="en-US" dirty="0"/>
              <a:t>Hombres </a:t>
            </a:r>
            <a:r>
              <a:rPr lang="en-US" dirty="0" err="1"/>
              <a:t>necios</a:t>
            </a:r>
            <a:r>
              <a:rPr lang="en-US" dirty="0"/>
              <a:t> </a:t>
            </a:r>
            <a:r>
              <a:rPr lang="en-US" dirty="0" err="1"/>
              <a:t>que</a:t>
            </a:r>
            <a:r>
              <a:rPr lang="en-US" dirty="0"/>
              <a:t> </a:t>
            </a:r>
            <a:r>
              <a:rPr lang="en-US" dirty="0" err="1"/>
              <a:t>acusáis</a:t>
            </a:r>
            <a:r>
              <a:rPr lang="en-US" dirty="0"/>
              <a:t>”</a:t>
            </a:r>
          </a:p>
        </p:txBody>
      </p:sp>
      <p:sp>
        <p:nvSpPr>
          <p:cNvPr id="4" name="TextBox 3"/>
          <p:cNvSpPr txBox="1"/>
          <p:nvPr/>
        </p:nvSpPr>
        <p:spPr>
          <a:xfrm>
            <a:off x="228600" y="914400"/>
            <a:ext cx="2971800" cy="5632311"/>
          </a:xfrm>
          <a:prstGeom prst="rect">
            <a:avLst/>
          </a:prstGeom>
          <a:noFill/>
        </p:spPr>
        <p:txBody>
          <a:bodyPr wrap="square" rtlCol="0">
            <a:spAutoFit/>
          </a:bodyPr>
          <a:lstStyle/>
          <a:p>
            <a:r>
              <a:rPr lang="es-ES_tradnl" sz="1200" dirty="0" smtClean="0">
                <a:solidFill>
                  <a:schemeClr val="bg1"/>
                </a:solidFill>
              </a:rPr>
              <a:t>Hombres necios que acusáis</a:t>
            </a:r>
          </a:p>
          <a:p>
            <a:r>
              <a:rPr lang="es-ES_tradnl" sz="1200" dirty="0" smtClean="0">
                <a:solidFill>
                  <a:schemeClr val="bg1"/>
                </a:solidFill>
              </a:rPr>
              <a:t>a la mujer sin razón,</a:t>
            </a:r>
          </a:p>
          <a:p>
            <a:r>
              <a:rPr lang="es-ES_tradnl" sz="1200" dirty="0" smtClean="0">
                <a:solidFill>
                  <a:schemeClr val="bg1"/>
                </a:solidFill>
              </a:rPr>
              <a:t>sin ver que sois la ocasión</a:t>
            </a:r>
          </a:p>
          <a:p>
            <a:r>
              <a:rPr lang="es-ES_tradnl" sz="1200" dirty="0" smtClean="0">
                <a:solidFill>
                  <a:schemeClr val="bg1"/>
                </a:solidFill>
              </a:rPr>
              <a:t>de lo mismo que culpáis:</a:t>
            </a:r>
          </a:p>
          <a:p>
            <a:endParaRPr lang="es-ES_tradnl" sz="1200" dirty="0" smtClean="0">
              <a:solidFill>
                <a:schemeClr val="bg1"/>
              </a:solidFill>
            </a:endParaRPr>
          </a:p>
          <a:p>
            <a:r>
              <a:rPr lang="es-ES_tradnl" sz="1200" dirty="0" smtClean="0">
                <a:solidFill>
                  <a:schemeClr val="bg1"/>
                </a:solidFill>
              </a:rPr>
              <a:t>si con ansia sin igual</a:t>
            </a:r>
          </a:p>
          <a:p>
            <a:r>
              <a:rPr lang="es-ES_tradnl" sz="1200" dirty="0" smtClean="0">
                <a:solidFill>
                  <a:schemeClr val="bg1"/>
                </a:solidFill>
              </a:rPr>
              <a:t>solicitáis su desdén,</a:t>
            </a:r>
          </a:p>
          <a:p>
            <a:r>
              <a:rPr lang="es-ES_tradnl" sz="1200" dirty="0" smtClean="0">
                <a:solidFill>
                  <a:schemeClr val="bg1"/>
                </a:solidFill>
              </a:rPr>
              <a:t>¿por qué queréis que obren bien</a:t>
            </a:r>
          </a:p>
          <a:p>
            <a:r>
              <a:rPr lang="es-ES_tradnl" sz="1200" dirty="0" smtClean="0">
                <a:solidFill>
                  <a:schemeClr val="bg1"/>
                </a:solidFill>
              </a:rPr>
              <a:t>si la incitáis al mal?</a:t>
            </a:r>
          </a:p>
          <a:p>
            <a:endParaRPr lang="es-ES_tradnl" sz="1200" dirty="0" smtClean="0">
              <a:solidFill>
                <a:schemeClr val="bg1"/>
              </a:solidFill>
            </a:endParaRPr>
          </a:p>
          <a:p>
            <a:r>
              <a:rPr lang="es-ES_tradnl" sz="1200" dirty="0" err="1" smtClean="0">
                <a:solidFill>
                  <a:schemeClr val="bg1"/>
                </a:solidFill>
              </a:rPr>
              <a:t>Cambatís</a:t>
            </a:r>
            <a:r>
              <a:rPr lang="es-ES_tradnl" sz="1200" dirty="0" smtClean="0">
                <a:solidFill>
                  <a:schemeClr val="bg1"/>
                </a:solidFill>
              </a:rPr>
              <a:t> su resistencia</a:t>
            </a:r>
          </a:p>
          <a:p>
            <a:r>
              <a:rPr lang="es-ES_tradnl" sz="1200" dirty="0" smtClean="0">
                <a:solidFill>
                  <a:schemeClr val="bg1"/>
                </a:solidFill>
              </a:rPr>
              <a:t>y luego, con gravedad,</a:t>
            </a:r>
          </a:p>
          <a:p>
            <a:r>
              <a:rPr lang="es-ES_tradnl" sz="1200" dirty="0" smtClean="0">
                <a:solidFill>
                  <a:schemeClr val="bg1"/>
                </a:solidFill>
              </a:rPr>
              <a:t>decís que fue liviandad</a:t>
            </a:r>
          </a:p>
          <a:p>
            <a:r>
              <a:rPr lang="es-ES_tradnl" sz="1200" dirty="0" smtClean="0">
                <a:solidFill>
                  <a:schemeClr val="bg1"/>
                </a:solidFill>
              </a:rPr>
              <a:t>lo que hizo la diligencia.</a:t>
            </a:r>
          </a:p>
          <a:p>
            <a:endParaRPr lang="es-ES_tradnl" sz="1200" dirty="0" smtClean="0">
              <a:solidFill>
                <a:schemeClr val="bg1"/>
              </a:solidFill>
            </a:endParaRPr>
          </a:p>
          <a:p>
            <a:r>
              <a:rPr lang="es-ES_tradnl" sz="1200" dirty="0" smtClean="0">
                <a:solidFill>
                  <a:schemeClr val="bg1"/>
                </a:solidFill>
              </a:rPr>
              <a:t>Parecer quiere el denuedo</a:t>
            </a:r>
          </a:p>
          <a:p>
            <a:r>
              <a:rPr lang="es-ES_tradnl" sz="1200" dirty="0" smtClean="0">
                <a:solidFill>
                  <a:schemeClr val="bg1"/>
                </a:solidFill>
              </a:rPr>
              <a:t>de vuestro parecer loco</a:t>
            </a:r>
          </a:p>
          <a:p>
            <a:r>
              <a:rPr lang="es-ES_tradnl" sz="1200" dirty="0" smtClean="0">
                <a:solidFill>
                  <a:schemeClr val="bg1"/>
                </a:solidFill>
              </a:rPr>
              <a:t>el niño que pone el coco</a:t>
            </a:r>
          </a:p>
          <a:p>
            <a:r>
              <a:rPr lang="es-ES_tradnl" sz="1200" dirty="0" smtClean="0">
                <a:solidFill>
                  <a:schemeClr val="bg1"/>
                </a:solidFill>
              </a:rPr>
              <a:t>y luego le tiene miedo.</a:t>
            </a:r>
          </a:p>
          <a:p>
            <a:endParaRPr lang="es-ES_tradnl" sz="1200" dirty="0" smtClean="0">
              <a:solidFill>
                <a:schemeClr val="bg1"/>
              </a:solidFill>
            </a:endParaRPr>
          </a:p>
          <a:p>
            <a:r>
              <a:rPr lang="es-ES_tradnl" sz="1200" dirty="0" smtClean="0">
                <a:solidFill>
                  <a:schemeClr val="bg1"/>
                </a:solidFill>
              </a:rPr>
              <a:t>Queréis, con presunción necia,</a:t>
            </a:r>
          </a:p>
          <a:p>
            <a:r>
              <a:rPr lang="es-ES_tradnl" sz="1200" dirty="0" smtClean="0">
                <a:solidFill>
                  <a:schemeClr val="bg1"/>
                </a:solidFill>
              </a:rPr>
              <a:t>hallar a la que buscáis,</a:t>
            </a:r>
          </a:p>
          <a:p>
            <a:r>
              <a:rPr lang="es-ES_tradnl" sz="1200" dirty="0" smtClean="0">
                <a:solidFill>
                  <a:schemeClr val="bg1"/>
                </a:solidFill>
              </a:rPr>
              <a:t>para pretendida, Thais,</a:t>
            </a:r>
          </a:p>
          <a:p>
            <a:r>
              <a:rPr lang="es-ES_tradnl" sz="1200" dirty="0" smtClean="0">
                <a:solidFill>
                  <a:schemeClr val="bg1"/>
                </a:solidFill>
              </a:rPr>
              <a:t>y en la posesión, Lucrecia.</a:t>
            </a:r>
          </a:p>
          <a:p>
            <a:endParaRPr lang="es-ES_tradnl" sz="1200" dirty="0" smtClean="0">
              <a:solidFill>
                <a:schemeClr val="bg1"/>
              </a:solidFill>
            </a:endParaRPr>
          </a:p>
          <a:p>
            <a:r>
              <a:rPr lang="es-ES_tradnl" sz="1200" dirty="0" smtClean="0">
                <a:solidFill>
                  <a:schemeClr val="bg1"/>
                </a:solidFill>
              </a:rPr>
              <a:t>¿Qué humor puede ser más raro</a:t>
            </a:r>
          </a:p>
          <a:p>
            <a:r>
              <a:rPr lang="es-ES_tradnl" sz="1200" dirty="0" smtClean="0">
                <a:solidFill>
                  <a:schemeClr val="bg1"/>
                </a:solidFill>
              </a:rPr>
              <a:t>que el que, falto de consejo,</a:t>
            </a:r>
          </a:p>
          <a:p>
            <a:r>
              <a:rPr lang="es-ES_tradnl" sz="1200" dirty="0" smtClean="0">
                <a:solidFill>
                  <a:schemeClr val="bg1"/>
                </a:solidFill>
              </a:rPr>
              <a:t>él mismo empaña el espejo,</a:t>
            </a:r>
          </a:p>
          <a:p>
            <a:r>
              <a:rPr lang="es-ES_tradnl" sz="1200" dirty="0" smtClean="0">
                <a:solidFill>
                  <a:schemeClr val="bg1"/>
                </a:solidFill>
              </a:rPr>
              <a:t>y siente que no esté claro?</a:t>
            </a:r>
          </a:p>
          <a:p>
            <a:endParaRPr lang="es-ES_tradnl" sz="1200" dirty="0" smtClean="0">
              <a:solidFill>
                <a:schemeClr val="bg1"/>
              </a:solidFill>
            </a:endParaRPr>
          </a:p>
        </p:txBody>
      </p:sp>
      <p:sp>
        <p:nvSpPr>
          <p:cNvPr id="7" name="TextBox 6"/>
          <p:cNvSpPr txBox="1"/>
          <p:nvPr/>
        </p:nvSpPr>
        <p:spPr>
          <a:xfrm>
            <a:off x="3196988" y="955343"/>
            <a:ext cx="3048000" cy="5632311"/>
          </a:xfrm>
          <a:prstGeom prst="rect">
            <a:avLst/>
          </a:prstGeom>
          <a:noFill/>
        </p:spPr>
        <p:txBody>
          <a:bodyPr wrap="square" rtlCol="0">
            <a:spAutoFit/>
          </a:bodyPr>
          <a:lstStyle/>
          <a:p>
            <a:r>
              <a:rPr lang="es-ES_tradnl" sz="1200" dirty="0" smtClean="0">
                <a:solidFill>
                  <a:schemeClr val="bg1"/>
                </a:solidFill>
              </a:rPr>
              <a:t>Con el favor y desdén</a:t>
            </a:r>
          </a:p>
          <a:p>
            <a:r>
              <a:rPr lang="es-ES_tradnl" sz="1200" dirty="0" smtClean="0">
                <a:solidFill>
                  <a:schemeClr val="bg1"/>
                </a:solidFill>
              </a:rPr>
              <a:t>tenéis condición igual,</a:t>
            </a:r>
          </a:p>
          <a:p>
            <a:r>
              <a:rPr lang="es-ES_tradnl" sz="1200" dirty="0" smtClean="0">
                <a:solidFill>
                  <a:schemeClr val="bg1"/>
                </a:solidFill>
              </a:rPr>
              <a:t>quejándoos, si os tratan mal,</a:t>
            </a:r>
          </a:p>
          <a:p>
            <a:r>
              <a:rPr lang="es-ES_tradnl" sz="1200" dirty="0" smtClean="0">
                <a:solidFill>
                  <a:schemeClr val="bg1"/>
                </a:solidFill>
              </a:rPr>
              <a:t>burlándoos, si os quieren bien.</a:t>
            </a:r>
          </a:p>
          <a:p>
            <a:endParaRPr lang="es-ES_tradnl" sz="1200" dirty="0" smtClean="0">
              <a:solidFill>
                <a:schemeClr val="bg1"/>
              </a:solidFill>
            </a:endParaRPr>
          </a:p>
          <a:p>
            <a:r>
              <a:rPr lang="es-ES_tradnl" sz="1200" dirty="0" smtClean="0">
                <a:solidFill>
                  <a:schemeClr val="bg1"/>
                </a:solidFill>
              </a:rPr>
              <a:t>Siempre tan necios andáis</a:t>
            </a:r>
          </a:p>
          <a:p>
            <a:r>
              <a:rPr lang="es-ES_tradnl" sz="1200" dirty="0" smtClean="0">
                <a:solidFill>
                  <a:schemeClr val="bg1"/>
                </a:solidFill>
              </a:rPr>
              <a:t>que, con desigual nivel,</a:t>
            </a:r>
          </a:p>
          <a:p>
            <a:r>
              <a:rPr lang="es-ES_tradnl" sz="1200" dirty="0" smtClean="0">
                <a:solidFill>
                  <a:schemeClr val="bg1"/>
                </a:solidFill>
              </a:rPr>
              <a:t>a una culpáis por cruel</a:t>
            </a:r>
          </a:p>
          <a:p>
            <a:r>
              <a:rPr lang="es-ES_tradnl" sz="1200" dirty="0" smtClean="0">
                <a:solidFill>
                  <a:schemeClr val="bg1"/>
                </a:solidFill>
              </a:rPr>
              <a:t>y a otra por fácil culpáis.</a:t>
            </a:r>
          </a:p>
          <a:p>
            <a:endParaRPr lang="es-ES_tradnl" sz="1200" dirty="0" smtClean="0">
              <a:solidFill>
                <a:schemeClr val="bg1"/>
              </a:solidFill>
            </a:endParaRPr>
          </a:p>
          <a:p>
            <a:r>
              <a:rPr lang="es-ES_tradnl" sz="1200" dirty="0" smtClean="0">
                <a:solidFill>
                  <a:schemeClr val="bg1"/>
                </a:solidFill>
              </a:rPr>
              <a:t>¿Pues como ha de estar templada</a:t>
            </a:r>
          </a:p>
          <a:p>
            <a:r>
              <a:rPr lang="es-ES_tradnl" sz="1200" dirty="0" smtClean="0">
                <a:solidFill>
                  <a:schemeClr val="bg1"/>
                </a:solidFill>
              </a:rPr>
              <a:t>la que vuestro amor pretende,</a:t>
            </a:r>
          </a:p>
          <a:p>
            <a:r>
              <a:rPr lang="es-ES_tradnl" sz="1200" dirty="0" smtClean="0">
                <a:solidFill>
                  <a:schemeClr val="bg1"/>
                </a:solidFill>
              </a:rPr>
              <a:t>si la que es ingrata, ofende,</a:t>
            </a:r>
          </a:p>
          <a:p>
            <a:r>
              <a:rPr lang="es-ES_tradnl" sz="1200" dirty="0" smtClean="0">
                <a:solidFill>
                  <a:schemeClr val="bg1"/>
                </a:solidFill>
              </a:rPr>
              <a:t>y la que es fácil, enfada?</a:t>
            </a:r>
          </a:p>
          <a:p>
            <a:endParaRPr lang="es-ES_tradnl" sz="1200" dirty="0" smtClean="0">
              <a:solidFill>
                <a:schemeClr val="bg1"/>
              </a:solidFill>
            </a:endParaRPr>
          </a:p>
          <a:p>
            <a:r>
              <a:rPr lang="es-ES_tradnl" sz="1200" dirty="0" smtClean="0">
                <a:solidFill>
                  <a:schemeClr val="bg1"/>
                </a:solidFill>
              </a:rPr>
              <a:t>Mas, entre el enfado y pena</a:t>
            </a:r>
          </a:p>
          <a:p>
            <a:r>
              <a:rPr lang="es-ES_tradnl" sz="1200" dirty="0" smtClean="0">
                <a:solidFill>
                  <a:schemeClr val="bg1"/>
                </a:solidFill>
              </a:rPr>
              <a:t>que vuestro gusto refiere,</a:t>
            </a:r>
          </a:p>
          <a:p>
            <a:r>
              <a:rPr lang="es-ES_tradnl" sz="1200" dirty="0" smtClean="0">
                <a:solidFill>
                  <a:schemeClr val="bg1"/>
                </a:solidFill>
              </a:rPr>
              <a:t>bien haya la que no os quiere</a:t>
            </a:r>
          </a:p>
          <a:p>
            <a:r>
              <a:rPr lang="es-ES_tradnl" sz="1200" dirty="0" smtClean="0">
                <a:solidFill>
                  <a:schemeClr val="bg1"/>
                </a:solidFill>
              </a:rPr>
              <a:t>y quejaos en hora buena.</a:t>
            </a:r>
          </a:p>
          <a:p>
            <a:endParaRPr lang="es-ES_tradnl" sz="1200" dirty="0" smtClean="0">
              <a:solidFill>
                <a:schemeClr val="bg1"/>
              </a:solidFill>
            </a:endParaRPr>
          </a:p>
          <a:p>
            <a:r>
              <a:rPr lang="es-ES_tradnl" sz="1200" dirty="0" smtClean="0">
                <a:solidFill>
                  <a:schemeClr val="bg1"/>
                </a:solidFill>
              </a:rPr>
              <a:t>Dan vuestras amantes penas</a:t>
            </a:r>
          </a:p>
          <a:p>
            <a:r>
              <a:rPr lang="es-ES_tradnl" sz="1200" dirty="0" smtClean="0">
                <a:solidFill>
                  <a:schemeClr val="bg1"/>
                </a:solidFill>
              </a:rPr>
              <a:t>a sus libertades alas,</a:t>
            </a:r>
          </a:p>
          <a:p>
            <a:r>
              <a:rPr lang="es-ES_tradnl" sz="1200" dirty="0" smtClean="0">
                <a:solidFill>
                  <a:schemeClr val="bg1"/>
                </a:solidFill>
              </a:rPr>
              <a:t>y después de hacerlas malas</a:t>
            </a:r>
          </a:p>
          <a:p>
            <a:r>
              <a:rPr lang="es-ES_tradnl" sz="1200" dirty="0" smtClean="0">
                <a:solidFill>
                  <a:schemeClr val="bg1"/>
                </a:solidFill>
              </a:rPr>
              <a:t>las queréis hallar muy buenas.</a:t>
            </a:r>
          </a:p>
          <a:p>
            <a:endParaRPr lang="es-ES_tradnl" sz="1200" dirty="0" smtClean="0">
              <a:solidFill>
                <a:schemeClr val="bg1"/>
              </a:solidFill>
            </a:endParaRPr>
          </a:p>
          <a:p>
            <a:r>
              <a:rPr lang="es-ES_tradnl" sz="1200" dirty="0" smtClean="0">
                <a:solidFill>
                  <a:schemeClr val="bg1"/>
                </a:solidFill>
              </a:rPr>
              <a:t>¿Cuál mayor culpa ha tenido</a:t>
            </a:r>
          </a:p>
          <a:p>
            <a:r>
              <a:rPr lang="es-ES_tradnl" sz="1200" dirty="0" smtClean="0">
                <a:solidFill>
                  <a:schemeClr val="bg1"/>
                </a:solidFill>
              </a:rPr>
              <a:t>en una pasión errada:</a:t>
            </a:r>
          </a:p>
          <a:p>
            <a:r>
              <a:rPr lang="es-ES_tradnl" sz="1200" dirty="0" smtClean="0">
                <a:solidFill>
                  <a:schemeClr val="bg1"/>
                </a:solidFill>
              </a:rPr>
              <a:t>la que cae de rogada,</a:t>
            </a:r>
          </a:p>
          <a:p>
            <a:r>
              <a:rPr lang="es-ES_tradnl" sz="1200" dirty="0" smtClean="0">
                <a:solidFill>
                  <a:schemeClr val="bg1"/>
                </a:solidFill>
              </a:rPr>
              <a:t>o el que ruega de caído?</a:t>
            </a:r>
          </a:p>
        </p:txBody>
      </p:sp>
      <p:sp>
        <p:nvSpPr>
          <p:cNvPr id="8" name="TextBox 7"/>
          <p:cNvSpPr txBox="1"/>
          <p:nvPr/>
        </p:nvSpPr>
        <p:spPr>
          <a:xfrm>
            <a:off x="6143767" y="1676400"/>
            <a:ext cx="2743200" cy="3600986"/>
          </a:xfrm>
          <a:prstGeom prst="rect">
            <a:avLst/>
          </a:prstGeom>
          <a:noFill/>
        </p:spPr>
        <p:txBody>
          <a:bodyPr wrap="square" rtlCol="0">
            <a:spAutoFit/>
          </a:bodyPr>
          <a:lstStyle/>
          <a:p>
            <a:r>
              <a:rPr lang="es-ES_tradnl" sz="1200" dirty="0" smtClean="0">
                <a:solidFill>
                  <a:schemeClr val="bg1"/>
                </a:solidFill>
              </a:rPr>
              <a:t>¿O cuál es más de culpar,</a:t>
            </a:r>
          </a:p>
          <a:p>
            <a:r>
              <a:rPr lang="es-ES_tradnl" sz="1200" dirty="0" smtClean="0">
                <a:solidFill>
                  <a:schemeClr val="bg1"/>
                </a:solidFill>
              </a:rPr>
              <a:t>aunque cualquiera mal haga:</a:t>
            </a:r>
          </a:p>
          <a:p>
            <a:r>
              <a:rPr lang="es-ES_tradnl" sz="1200" dirty="0" smtClean="0">
                <a:solidFill>
                  <a:schemeClr val="bg1"/>
                </a:solidFill>
              </a:rPr>
              <a:t>la que peca por la paga,</a:t>
            </a:r>
          </a:p>
          <a:p>
            <a:r>
              <a:rPr lang="es-ES_tradnl" sz="1200" dirty="0" smtClean="0">
                <a:solidFill>
                  <a:schemeClr val="bg1"/>
                </a:solidFill>
              </a:rPr>
              <a:t>o el que paga por pecar?</a:t>
            </a:r>
          </a:p>
          <a:p>
            <a:endParaRPr lang="es-ES_tradnl" sz="1200" dirty="0" smtClean="0">
              <a:solidFill>
                <a:schemeClr val="bg1"/>
              </a:solidFill>
            </a:endParaRPr>
          </a:p>
          <a:p>
            <a:r>
              <a:rPr lang="es-ES_tradnl" sz="1200" dirty="0" smtClean="0">
                <a:solidFill>
                  <a:schemeClr val="bg1"/>
                </a:solidFill>
              </a:rPr>
              <a:t>Pues ¿para qué os espantáis</a:t>
            </a:r>
          </a:p>
          <a:p>
            <a:r>
              <a:rPr lang="es-ES_tradnl" sz="1200" dirty="0" smtClean="0">
                <a:solidFill>
                  <a:schemeClr val="bg1"/>
                </a:solidFill>
              </a:rPr>
              <a:t>de la culpa que tenéis?</a:t>
            </a:r>
          </a:p>
          <a:p>
            <a:r>
              <a:rPr lang="es-ES_tradnl" sz="1200" dirty="0" smtClean="0">
                <a:solidFill>
                  <a:schemeClr val="bg1"/>
                </a:solidFill>
              </a:rPr>
              <a:t>Queredlas cual las hacéis</a:t>
            </a:r>
          </a:p>
          <a:p>
            <a:r>
              <a:rPr lang="es-ES_tradnl" sz="1200" dirty="0" smtClean="0">
                <a:solidFill>
                  <a:schemeClr val="bg1"/>
                </a:solidFill>
              </a:rPr>
              <a:t>o hacedlas cual las buscáis.</a:t>
            </a:r>
          </a:p>
          <a:p>
            <a:endParaRPr lang="es-ES_tradnl" sz="1200" dirty="0" smtClean="0">
              <a:solidFill>
                <a:schemeClr val="bg1"/>
              </a:solidFill>
            </a:endParaRPr>
          </a:p>
          <a:p>
            <a:r>
              <a:rPr lang="es-ES_tradnl" sz="1200" dirty="0" smtClean="0">
                <a:solidFill>
                  <a:schemeClr val="bg1"/>
                </a:solidFill>
              </a:rPr>
              <a:t>Dejad de solicitar,</a:t>
            </a:r>
          </a:p>
          <a:p>
            <a:r>
              <a:rPr lang="es-ES_tradnl" sz="1200" dirty="0" smtClean="0">
                <a:solidFill>
                  <a:schemeClr val="bg1"/>
                </a:solidFill>
              </a:rPr>
              <a:t>y después, con más razón,</a:t>
            </a:r>
          </a:p>
          <a:p>
            <a:r>
              <a:rPr lang="es-ES_tradnl" sz="1200" dirty="0" smtClean="0">
                <a:solidFill>
                  <a:schemeClr val="bg1"/>
                </a:solidFill>
              </a:rPr>
              <a:t>acusaréis la afición</a:t>
            </a:r>
          </a:p>
          <a:p>
            <a:r>
              <a:rPr lang="es-ES_tradnl" sz="1200" dirty="0" smtClean="0">
                <a:solidFill>
                  <a:schemeClr val="bg1"/>
                </a:solidFill>
              </a:rPr>
              <a:t>de la que os fuere a rogar.</a:t>
            </a:r>
          </a:p>
          <a:p>
            <a:endParaRPr lang="es-ES_tradnl" sz="1200" dirty="0" smtClean="0">
              <a:solidFill>
                <a:schemeClr val="bg1"/>
              </a:solidFill>
            </a:endParaRPr>
          </a:p>
          <a:p>
            <a:r>
              <a:rPr lang="es-ES_tradnl" sz="1200" dirty="0" smtClean="0">
                <a:solidFill>
                  <a:schemeClr val="bg1"/>
                </a:solidFill>
              </a:rPr>
              <a:t>Bien con muchas armas fundo</a:t>
            </a:r>
          </a:p>
          <a:p>
            <a:r>
              <a:rPr lang="es-ES_tradnl" sz="1200" dirty="0" smtClean="0">
                <a:solidFill>
                  <a:schemeClr val="bg1"/>
                </a:solidFill>
              </a:rPr>
              <a:t>que lidia vuestra arrogancia,</a:t>
            </a:r>
          </a:p>
          <a:p>
            <a:r>
              <a:rPr lang="es-ES_tradnl" sz="1200" dirty="0" smtClean="0">
                <a:solidFill>
                  <a:schemeClr val="bg1"/>
                </a:solidFill>
              </a:rPr>
              <a:t>pues en promesa e instancia</a:t>
            </a:r>
          </a:p>
          <a:p>
            <a:r>
              <a:rPr lang="es-ES_tradnl" sz="1200" dirty="0" smtClean="0">
                <a:solidFill>
                  <a:schemeClr val="bg1"/>
                </a:solidFill>
              </a:rPr>
              <a:t>juntáis diablo, carne y mundo.</a:t>
            </a:r>
            <a:endParaRPr lang="es-ES_tradnl" sz="1200" dirty="0"/>
          </a:p>
        </p:txBody>
      </p:sp>
    </p:spTree>
    <p:extLst>
      <p:ext uri="{BB962C8B-B14F-4D97-AF65-F5344CB8AC3E}">
        <p14:creationId xmlns:p14="http://schemas.microsoft.com/office/powerpoint/2010/main" xmlns="" val="4168448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6625532" cy="1862048"/>
          </a:xfrm>
          <a:prstGeom prst="rect">
            <a:avLst/>
          </a:prstGeom>
          <a:noFill/>
        </p:spPr>
        <p:txBody>
          <a:bodyPr wrap="none" lIns="91440" tIns="45720" rIns="91440" bIns="45720">
            <a:spAutoFit/>
          </a:bodyPr>
          <a:lstStyle/>
          <a:p>
            <a:pPr algn="ctr"/>
            <a:r>
              <a:rPr lang="en-US" sz="11500" b="1" cap="none" spc="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Análisis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p:cNvSpPr/>
          <p:nvPr/>
        </p:nvSpPr>
        <p:spPr>
          <a:xfrm>
            <a:off x="4768937" y="2590800"/>
            <a:ext cx="2698175" cy="1862048"/>
          </a:xfrm>
          <a:prstGeom prst="rect">
            <a:avLst/>
          </a:prstGeom>
          <a:noFill/>
        </p:spPr>
        <p:txBody>
          <a:bodyPr wrap="none" lIns="91440" tIns="45720" rIns="91440" bIns="45720">
            <a:spAutoFit/>
          </a:bodyPr>
          <a:lstStyle/>
          <a:p>
            <a:pPr algn="ctr"/>
            <a:r>
              <a:rPr lang="en-US" sz="11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del</a:t>
            </a:r>
            <a:endParaRPr lang="en-US" sz="1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3241274" y="4628866"/>
            <a:ext cx="5753499" cy="1862048"/>
          </a:xfrm>
          <a:prstGeom prst="rect">
            <a:avLst/>
          </a:prstGeom>
          <a:noFill/>
        </p:spPr>
        <p:txBody>
          <a:bodyPr wrap="none" lIns="91440" tIns="45720" rIns="91440" bIns="45720">
            <a:spAutoFit/>
          </a:bodyPr>
          <a:lstStyle/>
          <a:p>
            <a:pPr algn="ctr"/>
            <a:r>
              <a:rPr lang="en-US" sz="11500" b="1" cap="none" spc="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poema</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074" name="Picture 2" descr="C:\Documents and Settings\221162\Local Settings\Temporary Internet Files\Content.IE5\EA4454AZ\MC900097891[1].wmf"/>
          <p:cNvPicPr>
            <a:picLocks noChangeAspect="1" noChangeArrowheads="1"/>
          </p:cNvPicPr>
          <p:nvPr/>
        </p:nvPicPr>
        <p:blipFill>
          <a:blip r:embed="rId2" cstate="print"/>
          <a:srcRect/>
          <a:stretch>
            <a:fillRect/>
          </a:stretch>
        </p:blipFill>
        <p:spPr bwMode="auto">
          <a:xfrm>
            <a:off x="7086600" y="228600"/>
            <a:ext cx="1690726" cy="1773022"/>
          </a:xfrm>
          <a:prstGeom prst="rect">
            <a:avLst/>
          </a:prstGeom>
          <a:noFill/>
        </p:spPr>
      </p:pic>
      <p:pic>
        <p:nvPicPr>
          <p:cNvPr id="3075" name="Picture 3" descr="C:\Documents and Settings\221162\Local Settings\Temporary Internet Files\Content.IE5\8EZ6ZSTN\MP900423044[1].jpg"/>
          <p:cNvPicPr>
            <a:picLocks noChangeAspect="1" noChangeArrowheads="1"/>
          </p:cNvPicPr>
          <p:nvPr/>
        </p:nvPicPr>
        <p:blipFill>
          <a:blip r:embed="rId3" cstate="print"/>
          <a:srcRect/>
          <a:stretch>
            <a:fillRect/>
          </a:stretch>
        </p:blipFill>
        <p:spPr bwMode="auto">
          <a:xfrm>
            <a:off x="457200" y="3505200"/>
            <a:ext cx="2819400" cy="2819400"/>
          </a:xfrm>
          <a:prstGeom prst="rect">
            <a:avLst/>
          </a:prstGeom>
          <a:noFill/>
        </p:spPr>
      </p:pic>
      <p:pic>
        <p:nvPicPr>
          <p:cNvPr id="3077" name="Picture 5" descr="C:\Documents and Settings\221162\Local Settings\Temporary Internet Files\Content.IE5\QVCKYABF\MC900441379[1].png"/>
          <p:cNvPicPr>
            <a:picLocks noChangeAspect="1" noChangeArrowheads="1"/>
          </p:cNvPicPr>
          <p:nvPr/>
        </p:nvPicPr>
        <p:blipFill>
          <a:blip r:embed="rId4" cstate="print"/>
          <a:srcRect/>
          <a:stretch>
            <a:fillRect/>
          </a:stretch>
        </p:blipFill>
        <p:spPr bwMode="auto">
          <a:xfrm>
            <a:off x="1981200" y="1676400"/>
            <a:ext cx="2743200" cy="2743200"/>
          </a:xfrm>
          <a:prstGeom prst="rect">
            <a:avLst/>
          </a:prstGeom>
          <a:noFill/>
        </p:spPr>
      </p:pic>
    </p:spTree>
    <p:extLst>
      <p:ext uri="{BB962C8B-B14F-4D97-AF65-F5344CB8AC3E}">
        <p14:creationId xmlns:p14="http://schemas.microsoft.com/office/powerpoint/2010/main" xmlns="" val="1494241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Resumen</a:t>
            </a:r>
            <a:r>
              <a:rPr lang="en-US" dirty="0" smtClean="0"/>
              <a:t> del </a:t>
            </a:r>
            <a:r>
              <a:rPr lang="en-US" dirty="0" err="1" smtClean="0"/>
              <a:t>poema</a:t>
            </a:r>
            <a:endParaRPr lang="en-US" dirty="0"/>
          </a:p>
        </p:txBody>
      </p:sp>
      <p:sp>
        <p:nvSpPr>
          <p:cNvPr id="3" name="TextBox 2"/>
          <p:cNvSpPr txBox="1"/>
          <p:nvPr/>
        </p:nvSpPr>
        <p:spPr>
          <a:xfrm>
            <a:off x="228600" y="1828800"/>
            <a:ext cx="8763000" cy="3785652"/>
          </a:xfrm>
          <a:prstGeom prst="rect">
            <a:avLst/>
          </a:prstGeom>
          <a:noFill/>
        </p:spPr>
        <p:txBody>
          <a:bodyPr wrap="square" rtlCol="0">
            <a:spAutoFit/>
          </a:bodyPr>
          <a:lstStyle/>
          <a:p>
            <a:pPr marL="285750" indent="-285750">
              <a:buFont typeface="Wingdings" pitchFamily="2" charset="2"/>
              <a:buChar char="Ø"/>
            </a:pPr>
            <a:r>
              <a:rPr lang="es-ES_tradnl" sz="2400" dirty="0" smtClean="0">
                <a:solidFill>
                  <a:schemeClr val="bg1"/>
                </a:solidFill>
              </a:rPr>
              <a:t>El poema cuenta como la voz poética responde al ataque de la sociedad mexicana de esa época. Se queja de la falta de comprensión de los hombres hacia las mujeres. Hace un reclamo hacia los hombres en como ellos quieren que sean o cuando aceden a sus pasiones y las critican cuando ellos, los hombres son, en parte, los propios culpables, o en algunos casos, hacen que ellas sean de esa forma. Las tratan mal cuando ellas los tratan bien y las tratan bien cuando ellas las tratan mal.</a:t>
            </a:r>
            <a:endParaRPr lang="es-ES_tradnl" sz="2400" dirty="0">
              <a:solidFill>
                <a:schemeClr val="bg1"/>
              </a:solidFill>
            </a:endParaRPr>
          </a:p>
        </p:txBody>
      </p:sp>
    </p:spTree>
    <p:extLst>
      <p:ext uri="{BB962C8B-B14F-4D97-AF65-F5344CB8AC3E}">
        <p14:creationId xmlns:p14="http://schemas.microsoft.com/office/powerpoint/2010/main" xmlns="" val="79879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125113" cy="609599"/>
          </a:xfrm>
        </p:spPr>
        <p:txBody>
          <a:bodyPr/>
          <a:lstStyle/>
          <a:p>
            <a:pPr algn="ctr"/>
            <a:r>
              <a:rPr lang="en-US" sz="4000" dirty="0" err="1" smtClean="0">
                <a:solidFill>
                  <a:schemeClr val="bg1"/>
                </a:solidFill>
              </a:rPr>
              <a:t>Datos</a:t>
            </a:r>
            <a:r>
              <a:rPr lang="en-US" sz="4000" dirty="0" smtClean="0">
                <a:solidFill>
                  <a:schemeClr val="bg1"/>
                </a:solidFill>
              </a:rPr>
              <a:t> </a:t>
            </a:r>
            <a:r>
              <a:rPr lang="en-US" sz="4000" dirty="0" err="1" smtClean="0">
                <a:solidFill>
                  <a:schemeClr val="bg1"/>
                </a:solidFill>
              </a:rPr>
              <a:t>sobre</a:t>
            </a:r>
            <a:r>
              <a:rPr lang="en-US" sz="4000" dirty="0" smtClean="0">
                <a:solidFill>
                  <a:schemeClr val="bg1"/>
                </a:solidFill>
              </a:rPr>
              <a:t> el </a:t>
            </a:r>
            <a:r>
              <a:rPr lang="en-US" sz="4000" dirty="0" err="1" smtClean="0">
                <a:solidFill>
                  <a:schemeClr val="bg1"/>
                </a:solidFill>
              </a:rPr>
              <a:t>poema</a:t>
            </a:r>
            <a:endParaRPr lang="en-US" sz="4000" dirty="0">
              <a:solidFill>
                <a:schemeClr val="bg1"/>
              </a:solidFill>
            </a:endParaRPr>
          </a:p>
        </p:txBody>
      </p:sp>
      <p:sp>
        <p:nvSpPr>
          <p:cNvPr id="3" name="TextBox 2"/>
          <p:cNvSpPr txBox="1"/>
          <p:nvPr/>
        </p:nvSpPr>
        <p:spPr>
          <a:xfrm>
            <a:off x="304800" y="1295400"/>
            <a:ext cx="8610600" cy="2862322"/>
          </a:xfrm>
          <a:prstGeom prst="rect">
            <a:avLst/>
          </a:prstGeom>
          <a:noFill/>
        </p:spPr>
        <p:txBody>
          <a:bodyPr wrap="square" rtlCol="0">
            <a:spAutoFit/>
          </a:bodyPr>
          <a:lstStyle/>
          <a:p>
            <a:pPr marL="285750" indent="-285750">
              <a:buFont typeface="Wingdings" pitchFamily="2" charset="2"/>
              <a:buChar char="ü"/>
            </a:pPr>
            <a:r>
              <a:rPr lang="es-ES_tradnl" dirty="0" smtClean="0"/>
              <a:t>Ambiente: Siglo XVII.</a:t>
            </a:r>
          </a:p>
          <a:p>
            <a:pPr marL="285750" indent="-285750">
              <a:buFont typeface="Wingdings" pitchFamily="2" charset="2"/>
              <a:buChar char="ü"/>
            </a:pPr>
            <a:r>
              <a:rPr lang="es-ES_tradnl" dirty="0"/>
              <a:t>Movimiento/Época: </a:t>
            </a:r>
            <a:r>
              <a:rPr lang="es-ES_tradnl" dirty="0" smtClean="0"/>
              <a:t>Barroco.</a:t>
            </a:r>
          </a:p>
          <a:p>
            <a:pPr marL="285750" indent="-285750">
              <a:buFont typeface="Wingdings" pitchFamily="2" charset="2"/>
              <a:buChar char="ü"/>
            </a:pPr>
            <a:r>
              <a:rPr lang="es-ES_tradnl" dirty="0" smtClean="0"/>
              <a:t>Fecha: 1663</a:t>
            </a:r>
          </a:p>
          <a:p>
            <a:pPr marL="285750" indent="-285750">
              <a:buFont typeface="Wingdings" pitchFamily="2" charset="2"/>
              <a:buChar char="ü"/>
            </a:pPr>
            <a:r>
              <a:rPr lang="es-ES_tradnl" dirty="0" smtClean="0"/>
              <a:t>Hablante: Hablante lirico, Voz poética</a:t>
            </a:r>
          </a:p>
          <a:p>
            <a:pPr marL="285750" indent="-285750">
              <a:buFont typeface="Wingdings" pitchFamily="2" charset="2"/>
              <a:buChar char="ü"/>
            </a:pPr>
            <a:r>
              <a:rPr lang="es-ES_tradnl" dirty="0" smtClean="0"/>
              <a:t>Audiencia: Hombres necios.</a:t>
            </a:r>
          </a:p>
          <a:p>
            <a:pPr marL="285750" indent="-285750">
              <a:buFont typeface="Wingdings" pitchFamily="2" charset="2"/>
              <a:buChar char="ü"/>
            </a:pPr>
            <a:r>
              <a:rPr lang="es-ES_tradnl" dirty="0" smtClean="0"/>
              <a:t>La voz poética asume el puesto de juez.</a:t>
            </a:r>
          </a:p>
          <a:p>
            <a:pPr marL="285750" indent="-285750">
              <a:buFont typeface="Wingdings" pitchFamily="2" charset="2"/>
              <a:buChar char="ü"/>
            </a:pPr>
            <a:r>
              <a:rPr lang="es-ES_tradnl" dirty="0" smtClean="0"/>
              <a:t>El poema es una: ‘‘Serie de REDONDILLAS’’</a:t>
            </a:r>
            <a:endParaRPr lang="es-ES_tradnl" dirty="0"/>
          </a:p>
          <a:p>
            <a:pPr marL="285750" indent="-285750">
              <a:buFont typeface="Wingdings" pitchFamily="2" charset="2"/>
              <a:buChar char="ü"/>
            </a:pPr>
            <a:r>
              <a:rPr lang="es-ES_tradnl" dirty="0" smtClean="0"/>
              <a:t>Redondilla: Una estrofa de cuatro versos octosílabos, con rima asonante o consonante, aunque en este soneto, la rima es ‘‘ASONANTE’’.</a:t>
            </a:r>
          </a:p>
        </p:txBody>
      </p:sp>
    </p:spTree>
    <p:extLst>
      <p:ext uri="{BB962C8B-B14F-4D97-AF65-F5344CB8AC3E}">
        <p14:creationId xmlns:p14="http://schemas.microsoft.com/office/powerpoint/2010/main" xmlns="" val="176911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43" y="304800"/>
            <a:ext cx="7125113" cy="772075"/>
          </a:xfrm>
        </p:spPr>
        <p:txBody>
          <a:bodyPr/>
          <a:lstStyle/>
          <a:p>
            <a:pPr algn="ctr"/>
            <a:r>
              <a:rPr lang="en-US" sz="5400" dirty="0" smtClean="0">
                <a:solidFill>
                  <a:schemeClr val="tx1"/>
                </a:solidFill>
              </a:rPr>
              <a:t>“El </a:t>
            </a:r>
            <a:r>
              <a:rPr lang="en-US" sz="5400" dirty="0" smtClean="0">
                <a:solidFill>
                  <a:schemeClr val="tx1"/>
                </a:solidFill>
              </a:rPr>
              <a:t>Barroco</a:t>
            </a:r>
            <a:r>
              <a:rPr lang="en-US" sz="5400" dirty="0" smtClean="0">
                <a:solidFill>
                  <a:schemeClr val="tx1"/>
                </a:solidFill>
              </a:rPr>
              <a:t>”</a:t>
            </a:r>
            <a:endParaRPr lang="en-US" sz="5400" dirty="0">
              <a:solidFill>
                <a:schemeClr val="tx1"/>
              </a:solidFill>
            </a:endParaRPr>
          </a:p>
        </p:txBody>
      </p:sp>
      <p:sp>
        <p:nvSpPr>
          <p:cNvPr id="4" name="TextBox 3"/>
          <p:cNvSpPr txBox="1"/>
          <p:nvPr/>
        </p:nvSpPr>
        <p:spPr>
          <a:xfrm>
            <a:off x="304800" y="1981200"/>
            <a:ext cx="8610600" cy="3416320"/>
          </a:xfrm>
          <a:prstGeom prst="rect">
            <a:avLst/>
          </a:prstGeom>
          <a:noFill/>
        </p:spPr>
        <p:txBody>
          <a:bodyPr wrap="square" rtlCol="0">
            <a:spAutoFit/>
          </a:bodyPr>
          <a:lstStyle/>
          <a:p>
            <a:pPr marL="342900" indent="-342900">
              <a:buFont typeface="Verdana" pitchFamily="34" charset="0"/>
              <a:buChar char="◊"/>
            </a:pPr>
            <a:r>
              <a:rPr lang="es-ES_tradnl" sz="2400" dirty="0" smtClean="0">
                <a:solidFill>
                  <a:schemeClr val="bg1"/>
                </a:solidFill>
              </a:rPr>
              <a:t>Movimiento cultural que responde a la decadencia política, económica y social que se apodero de España en el siglo XVII.</a:t>
            </a:r>
          </a:p>
          <a:p>
            <a:pPr marL="342900" indent="-342900">
              <a:buFont typeface="Verdana" pitchFamily="34" charset="0"/>
              <a:buChar char="◊"/>
            </a:pPr>
            <a:r>
              <a:rPr lang="es-ES_tradnl" sz="2400" dirty="0" smtClean="0">
                <a:solidFill>
                  <a:schemeClr val="bg1"/>
                </a:solidFill>
              </a:rPr>
              <a:t>La cultura barroca mezcla y retuercen elementos renacentistas.</a:t>
            </a:r>
          </a:p>
          <a:p>
            <a:pPr marL="342900" indent="-342900">
              <a:buFont typeface="Verdana" pitchFamily="34" charset="0"/>
              <a:buChar char="◊"/>
            </a:pPr>
            <a:r>
              <a:rPr lang="es-ES_tradnl" sz="2400" dirty="0" smtClean="0">
                <a:solidFill>
                  <a:schemeClr val="bg1"/>
                </a:solidFill>
              </a:rPr>
              <a:t>Es llamado ‘‘El pesimismo de la época’’</a:t>
            </a:r>
          </a:p>
          <a:p>
            <a:pPr marL="342900" indent="-342900">
              <a:buFont typeface="Verdana" pitchFamily="34" charset="0"/>
              <a:buChar char="◊"/>
            </a:pPr>
            <a:r>
              <a:rPr lang="es-ES_tradnl" sz="2400" dirty="0" smtClean="0">
                <a:solidFill>
                  <a:schemeClr val="bg1"/>
                </a:solidFill>
              </a:rPr>
              <a:t>Es una época de crisis en la que, sin embargo, en la cual el arte, especialmente la literatura, vive un momento de esplendor. </a:t>
            </a:r>
          </a:p>
        </p:txBody>
      </p:sp>
    </p:spTree>
    <p:extLst>
      <p:ext uri="{BB962C8B-B14F-4D97-AF65-F5344CB8AC3E}">
        <p14:creationId xmlns:p14="http://schemas.microsoft.com/office/powerpoint/2010/main" xmlns="" val="114581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Miine 1">
      <a:dk1>
        <a:srgbClr val="000000"/>
      </a:dk1>
      <a:lt1>
        <a:sysClr val="window" lastClr="FFFFFF"/>
      </a:lt1>
      <a:dk2>
        <a:srgbClr val="666666"/>
      </a:dk2>
      <a:lt2>
        <a:srgbClr val="FF388C"/>
      </a:lt2>
      <a:accent1>
        <a:srgbClr val="FF61A4"/>
      </a:accent1>
      <a:accent2>
        <a:srgbClr val="FFAFD1"/>
      </a:accent2>
      <a:accent3>
        <a:srgbClr val="FFD7E8"/>
      </a:accent3>
      <a:accent4>
        <a:srgbClr val="E90062"/>
      </a:accent4>
      <a:accent5>
        <a:srgbClr val="FF388C"/>
      </a:accent5>
      <a:accent6>
        <a:srgbClr val="FFA7CC"/>
      </a:accent6>
      <a:hlink>
        <a:srgbClr val="FFD7E8"/>
      </a:hlink>
      <a:folHlink>
        <a:srgbClr val="9B0041"/>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TotalTime>
  <Words>1226</Words>
  <Application>Microsoft Office PowerPoint</Application>
  <PresentationFormat>On-screen Show (4:3)</PresentationFormat>
  <Paragraphs>185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Spring</vt:lpstr>
      <vt:lpstr>“Hombres necios que acusáis”</vt:lpstr>
      <vt:lpstr>“Sor Juana Inés de la Cruz”</vt:lpstr>
      <vt:lpstr>Otros datos sobre la poetisa</vt:lpstr>
      <vt:lpstr>Slide 4</vt:lpstr>
      <vt:lpstr>“Hombres necios que acusáis”</vt:lpstr>
      <vt:lpstr>Slide 6</vt:lpstr>
      <vt:lpstr>Resumen del poema</vt:lpstr>
      <vt:lpstr>Datos sobre el poema</vt:lpstr>
      <vt:lpstr>“El Barroco”</vt:lpstr>
      <vt:lpstr>Tema</vt:lpstr>
      <vt:lpstr>Tono</vt:lpstr>
      <vt:lpstr>Estructura</vt:lpstr>
      <vt:lpstr>Recursos Literarios o “Poéticos”</vt:lpstr>
      <vt:lpstr>Slide 14</vt:lpstr>
      <vt:lpstr>Referencia:  “Thais y Lucrecia”</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Solii&amp;Rauly</dc:creator>
  <cp:lastModifiedBy>221162</cp:lastModifiedBy>
  <cp:revision>48</cp:revision>
  <dcterms:created xsi:type="dcterms:W3CDTF">2013-03-28T21:22:03Z</dcterms:created>
  <dcterms:modified xsi:type="dcterms:W3CDTF">2013-12-06T16:52:56Z</dcterms:modified>
</cp:coreProperties>
</file>